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4"/>
  </p:notesMasterIdLst>
  <p:sldIdLst>
    <p:sldId id="274" r:id="rId2"/>
    <p:sldId id="259" r:id="rId3"/>
    <p:sldId id="260" r:id="rId4"/>
    <p:sldId id="261" r:id="rId5"/>
    <p:sldId id="262" r:id="rId6"/>
    <p:sldId id="264" r:id="rId7"/>
    <p:sldId id="275" r:id="rId8"/>
    <p:sldId id="265" r:id="rId9"/>
    <p:sldId id="266" r:id="rId10"/>
    <p:sldId id="267" r:id="rId11"/>
    <p:sldId id="269" r:id="rId12"/>
    <p:sldId id="268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81" d="100"/>
          <a:sy n="81" d="100"/>
        </p:scale>
        <p:origin x="725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1E5482-42CA-482F-88D1-308CF972BF9A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73DD94C1-AB82-4A72-977F-23525A99457F}">
      <dgm:prSet phldrT="[Tekst]" custT="1"/>
      <dgm:spPr/>
      <dgm:t>
        <a:bodyPr/>
        <a:lstStyle/>
        <a:p>
          <a:r>
            <a:rPr lang="hr-HR" sz="4000" dirty="0"/>
            <a:t>Tipovi klima</a:t>
          </a:r>
        </a:p>
      </dgm:t>
    </dgm:pt>
    <dgm:pt modelId="{5920EF30-0BAE-4D1F-AA21-C3F105E71DCC}" type="parTrans" cxnId="{ED37379C-FF9D-4EAF-BFD3-764221D92D16}">
      <dgm:prSet/>
      <dgm:spPr/>
      <dgm:t>
        <a:bodyPr/>
        <a:lstStyle/>
        <a:p>
          <a:endParaRPr lang="hr-HR"/>
        </a:p>
      </dgm:t>
    </dgm:pt>
    <dgm:pt modelId="{60E60E06-35C5-463E-9E93-144B99AB73A7}" type="sibTrans" cxnId="{ED37379C-FF9D-4EAF-BFD3-764221D92D16}">
      <dgm:prSet/>
      <dgm:spPr/>
      <dgm:t>
        <a:bodyPr/>
        <a:lstStyle/>
        <a:p>
          <a:endParaRPr lang="hr-HR"/>
        </a:p>
      </dgm:t>
    </dgm:pt>
    <dgm:pt modelId="{668FBD13-FB67-4E22-8AD4-8CF1BAC95A71}">
      <dgm:prSet phldrT="[Tekst]" custT="1"/>
      <dgm:spPr/>
      <dgm:t>
        <a:bodyPr/>
        <a:lstStyle/>
        <a:p>
          <a:r>
            <a:rPr lang="hr-HR" sz="2400" dirty="0"/>
            <a:t>Sredozemna klima</a:t>
          </a:r>
        </a:p>
      </dgm:t>
    </dgm:pt>
    <dgm:pt modelId="{B579F380-B4AC-4D77-8315-08CC65A93454}" type="parTrans" cxnId="{7FD60BB1-8983-4A68-AAE7-3611F7121138}">
      <dgm:prSet/>
      <dgm:spPr/>
      <dgm:t>
        <a:bodyPr/>
        <a:lstStyle/>
        <a:p>
          <a:endParaRPr lang="hr-HR"/>
        </a:p>
      </dgm:t>
    </dgm:pt>
    <dgm:pt modelId="{CAD63328-6CAB-495F-B871-09260D74425A}" type="sibTrans" cxnId="{7FD60BB1-8983-4A68-AAE7-3611F7121138}">
      <dgm:prSet/>
      <dgm:spPr/>
      <dgm:t>
        <a:bodyPr/>
        <a:lstStyle/>
        <a:p>
          <a:endParaRPr lang="hr-HR"/>
        </a:p>
      </dgm:t>
    </dgm:pt>
    <dgm:pt modelId="{87322DD3-A7A3-41F7-9B5E-330702D75A3A}">
      <dgm:prSet phldrT="[Tekst]" custT="1"/>
      <dgm:spPr/>
      <dgm:t>
        <a:bodyPr/>
        <a:lstStyle/>
        <a:p>
          <a:r>
            <a:rPr lang="hr-HR" sz="2400" dirty="0"/>
            <a:t>Umjereno topla vlažna klima</a:t>
          </a:r>
        </a:p>
      </dgm:t>
    </dgm:pt>
    <dgm:pt modelId="{15C4A659-1641-4958-8994-743B81FAEF41}" type="parTrans" cxnId="{0FF81900-09C2-40DB-AFA6-FF8BAB2038FE}">
      <dgm:prSet/>
      <dgm:spPr/>
      <dgm:t>
        <a:bodyPr/>
        <a:lstStyle/>
        <a:p>
          <a:endParaRPr lang="hr-HR"/>
        </a:p>
      </dgm:t>
    </dgm:pt>
    <dgm:pt modelId="{28A348FA-1008-45CF-9F7A-C6033E5C5B50}" type="sibTrans" cxnId="{0FF81900-09C2-40DB-AFA6-FF8BAB2038FE}">
      <dgm:prSet/>
      <dgm:spPr/>
      <dgm:t>
        <a:bodyPr/>
        <a:lstStyle/>
        <a:p>
          <a:endParaRPr lang="hr-HR"/>
        </a:p>
      </dgm:t>
    </dgm:pt>
    <dgm:pt modelId="{559DA53B-620A-4951-8818-4564C12A0C98}">
      <dgm:prSet custT="1"/>
      <dgm:spPr/>
      <dgm:t>
        <a:bodyPr/>
        <a:lstStyle/>
        <a:p>
          <a:r>
            <a:rPr lang="hr-HR" sz="2400" dirty="0"/>
            <a:t>Vlažna snježno-šumska klima</a:t>
          </a:r>
        </a:p>
      </dgm:t>
    </dgm:pt>
    <dgm:pt modelId="{8708FD14-0F81-4395-B9A0-A18F32C02811}" type="parTrans" cxnId="{D6050BFA-54D0-46AC-ACE7-2ED21EB6A600}">
      <dgm:prSet/>
      <dgm:spPr/>
      <dgm:t>
        <a:bodyPr/>
        <a:lstStyle/>
        <a:p>
          <a:endParaRPr lang="hr-HR"/>
        </a:p>
      </dgm:t>
    </dgm:pt>
    <dgm:pt modelId="{23DC24D3-EE68-49BF-A8C1-75217ACB1E7F}" type="sibTrans" cxnId="{D6050BFA-54D0-46AC-ACE7-2ED21EB6A600}">
      <dgm:prSet/>
      <dgm:spPr/>
      <dgm:t>
        <a:bodyPr/>
        <a:lstStyle/>
        <a:p>
          <a:endParaRPr lang="hr-HR"/>
        </a:p>
      </dgm:t>
    </dgm:pt>
    <dgm:pt modelId="{95B9DE5D-1BC5-49B2-AA0C-364A09EF2F29}">
      <dgm:prSet custT="1"/>
      <dgm:spPr/>
      <dgm:t>
        <a:bodyPr/>
        <a:lstStyle/>
        <a:p>
          <a:r>
            <a:rPr lang="hr-HR" sz="2400" dirty="0"/>
            <a:t>Klima tundre</a:t>
          </a:r>
        </a:p>
      </dgm:t>
    </dgm:pt>
    <dgm:pt modelId="{3F4BF551-20FC-48BF-AFDC-6CC736E8DB00}" type="parTrans" cxnId="{41513E02-72DA-4D07-8FA7-3D6DEC869597}">
      <dgm:prSet/>
      <dgm:spPr/>
      <dgm:t>
        <a:bodyPr/>
        <a:lstStyle/>
        <a:p>
          <a:endParaRPr lang="hr-HR"/>
        </a:p>
      </dgm:t>
    </dgm:pt>
    <dgm:pt modelId="{66595A4B-D86A-45E5-9D98-303916A7B9E8}" type="sibTrans" cxnId="{41513E02-72DA-4D07-8FA7-3D6DEC869597}">
      <dgm:prSet/>
      <dgm:spPr/>
      <dgm:t>
        <a:bodyPr/>
        <a:lstStyle/>
        <a:p>
          <a:endParaRPr lang="hr-HR"/>
        </a:p>
      </dgm:t>
    </dgm:pt>
    <dgm:pt modelId="{6ED07749-B05C-4337-B0EB-A11B5CD6232C}">
      <dgm:prSet custT="1"/>
      <dgm:spPr/>
      <dgm:t>
        <a:bodyPr/>
        <a:lstStyle/>
        <a:p>
          <a:r>
            <a:rPr lang="hr-HR" sz="2400" dirty="0"/>
            <a:t>Stepska klima</a:t>
          </a:r>
        </a:p>
      </dgm:t>
    </dgm:pt>
    <dgm:pt modelId="{B0024A1D-BC1C-4E68-82C9-3216D024F311}" type="parTrans" cxnId="{7186B7E9-CA05-43EA-AF60-02C6DBED446E}">
      <dgm:prSet/>
      <dgm:spPr/>
      <dgm:t>
        <a:bodyPr/>
        <a:lstStyle/>
        <a:p>
          <a:endParaRPr lang="hr-HR"/>
        </a:p>
      </dgm:t>
    </dgm:pt>
    <dgm:pt modelId="{46ECEEF7-41BF-4A8A-BF07-9F4C61893434}" type="sibTrans" cxnId="{7186B7E9-CA05-43EA-AF60-02C6DBED446E}">
      <dgm:prSet/>
      <dgm:spPr/>
      <dgm:t>
        <a:bodyPr/>
        <a:lstStyle/>
        <a:p>
          <a:endParaRPr lang="hr-HR"/>
        </a:p>
      </dgm:t>
    </dgm:pt>
    <dgm:pt modelId="{9246BA09-180A-4002-A1BB-5E0C7A1C5B74}" type="pres">
      <dgm:prSet presAssocID="{8A1E5482-42CA-482F-88D1-308CF972BF9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5B20C11-D32C-44A3-9817-07C626A5E640}" type="pres">
      <dgm:prSet presAssocID="{73DD94C1-AB82-4A72-977F-23525A99457F}" presName="hierRoot1" presStyleCnt="0"/>
      <dgm:spPr/>
    </dgm:pt>
    <dgm:pt modelId="{9C8FAC8B-D984-41A7-8F45-D31BDFE91F87}" type="pres">
      <dgm:prSet presAssocID="{73DD94C1-AB82-4A72-977F-23525A99457F}" presName="composite" presStyleCnt="0"/>
      <dgm:spPr/>
    </dgm:pt>
    <dgm:pt modelId="{2D8947D0-31D1-41D3-94C9-173B2D333904}" type="pres">
      <dgm:prSet presAssocID="{73DD94C1-AB82-4A72-977F-23525A99457F}" presName="background" presStyleLbl="node0" presStyleIdx="0" presStyleCnt="1"/>
      <dgm:spPr>
        <a:solidFill>
          <a:schemeClr val="accent6">
            <a:lumMod val="75000"/>
          </a:schemeClr>
        </a:solidFill>
      </dgm:spPr>
    </dgm:pt>
    <dgm:pt modelId="{421F487F-2E90-442B-85A3-ABE385D409D9}" type="pres">
      <dgm:prSet presAssocID="{73DD94C1-AB82-4A72-977F-23525A99457F}" presName="text" presStyleLbl="fgAcc0" presStyleIdx="0" presStyleCnt="1" custScaleX="246443" custScaleY="115535">
        <dgm:presLayoutVars>
          <dgm:chPref val="3"/>
        </dgm:presLayoutVars>
      </dgm:prSet>
      <dgm:spPr/>
    </dgm:pt>
    <dgm:pt modelId="{12362463-C4F2-4E22-B281-1D5E2C787E4F}" type="pres">
      <dgm:prSet presAssocID="{73DD94C1-AB82-4A72-977F-23525A99457F}" presName="hierChild2" presStyleCnt="0"/>
      <dgm:spPr/>
    </dgm:pt>
    <dgm:pt modelId="{47D557AD-143D-4094-AFBB-25D9449716B5}" type="pres">
      <dgm:prSet presAssocID="{B579F380-B4AC-4D77-8315-08CC65A93454}" presName="Name10" presStyleLbl="parChTrans1D2" presStyleIdx="0" presStyleCnt="5"/>
      <dgm:spPr/>
    </dgm:pt>
    <dgm:pt modelId="{6F668B72-9770-460C-AE49-AB5F866AF1D0}" type="pres">
      <dgm:prSet presAssocID="{668FBD13-FB67-4E22-8AD4-8CF1BAC95A71}" presName="hierRoot2" presStyleCnt="0"/>
      <dgm:spPr/>
    </dgm:pt>
    <dgm:pt modelId="{D06A7175-7983-4143-BA85-0F1AD4426B29}" type="pres">
      <dgm:prSet presAssocID="{668FBD13-FB67-4E22-8AD4-8CF1BAC95A71}" presName="composite2" presStyleCnt="0"/>
      <dgm:spPr/>
    </dgm:pt>
    <dgm:pt modelId="{86AC45AF-ADBD-4811-B982-95D244710FA3}" type="pres">
      <dgm:prSet presAssocID="{668FBD13-FB67-4E22-8AD4-8CF1BAC95A71}" presName="background2" presStyleLbl="node2" presStyleIdx="0" presStyleCnt="5"/>
      <dgm:spPr>
        <a:solidFill>
          <a:schemeClr val="accent6">
            <a:lumMod val="75000"/>
          </a:schemeClr>
        </a:solidFill>
      </dgm:spPr>
    </dgm:pt>
    <dgm:pt modelId="{04CB39DC-5038-4801-9F99-6CA17962D60B}" type="pres">
      <dgm:prSet presAssocID="{668FBD13-FB67-4E22-8AD4-8CF1BAC95A71}" presName="text2" presStyleLbl="fgAcc2" presStyleIdx="0" presStyleCnt="5" custScaleX="114788">
        <dgm:presLayoutVars>
          <dgm:chPref val="3"/>
        </dgm:presLayoutVars>
      </dgm:prSet>
      <dgm:spPr/>
    </dgm:pt>
    <dgm:pt modelId="{4541331A-4A0A-4579-AC1E-5B70495746B6}" type="pres">
      <dgm:prSet presAssocID="{668FBD13-FB67-4E22-8AD4-8CF1BAC95A71}" presName="hierChild3" presStyleCnt="0"/>
      <dgm:spPr/>
    </dgm:pt>
    <dgm:pt modelId="{B37AC1A4-CAF3-4603-8BD1-79E6F86299E0}" type="pres">
      <dgm:prSet presAssocID="{15C4A659-1641-4958-8994-743B81FAEF41}" presName="Name10" presStyleLbl="parChTrans1D2" presStyleIdx="1" presStyleCnt="5"/>
      <dgm:spPr/>
    </dgm:pt>
    <dgm:pt modelId="{507B09AD-911D-4275-939B-3CB91359A70A}" type="pres">
      <dgm:prSet presAssocID="{87322DD3-A7A3-41F7-9B5E-330702D75A3A}" presName="hierRoot2" presStyleCnt="0"/>
      <dgm:spPr/>
    </dgm:pt>
    <dgm:pt modelId="{70E58716-EA5D-41BD-A1C6-BC45F878F02D}" type="pres">
      <dgm:prSet presAssocID="{87322DD3-A7A3-41F7-9B5E-330702D75A3A}" presName="composite2" presStyleCnt="0"/>
      <dgm:spPr/>
    </dgm:pt>
    <dgm:pt modelId="{7122CBF8-677F-442E-9F28-F8801BD9105B}" type="pres">
      <dgm:prSet presAssocID="{87322DD3-A7A3-41F7-9B5E-330702D75A3A}" presName="background2" presStyleLbl="node2" presStyleIdx="1" presStyleCnt="5"/>
      <dgm:spPr>
        <a:solidFill>
          <a:schemeClr val="accent6">
            <a:lumMod val="75000"/>
          </a:schemeClr>
        </a:solidFill>
      </dgm:spPr>
    </dgm:pt>
    <dgm:pt modelId="{2B3C963A-A035-4BA8-955C-F46BCFC5AC19}" type="pres">
      <dgm:prSet presAssocID="{87322DD3-A7A3-41F7-9B5E-330702D75A3A}" presName="text2" presStyleLbl="fgAcc2" presStyleIdx="1" presStyleCnt="5" custScaleX="113251">
        <dgm:presLayoutVars>
          <dgm:chPref val="3"/>
        </dgm:presLayoutVars>
      </dgm:prSet>
      <dgm:spPr/>
    </dgm:pt>
    <dgm:pt modelId="{F921C068-5D2E-475A-A2AD-8F48CBA95BA1}" type="pres">
      <dgm:prSet presAssocID="{87322DD3-A7A3-41F7-9B5E-330702D75A3A}" presName="hierChild3" presStyleCnt="0"/>
      <dgm:spPr/>
    </dgm:pt>
    <dgm:pt modelId="{03A3CC2E-1C7B-4B68-A963-DD01FFD6BECC}" type="pres">
      <dgm:prSet presAssocID="{8708FD14-0F81-4395-B9A0-A18F32C02811}" presName="Name10" presStyleLbl="parChTrans1D2" presStyleIdx="2" presStyleCnt="5"/>
      <dgm:spPr/>
    </dgm:pt>
    <dgm:pt modelId="{3159BAA2-F773-489A-B93F-75E0512FB117}" type="pres">
      <dgm:prSet presAssocID="{559DA53B-620A-4951-8818-4564C12A0C98}" presName="hierRoot2" presStyleCnt="0"/>
      <dgm:spPr/>
    </dgm:pt>
    <dgm:pt modelId="{D922411C-ED90-4A6A-890F-3A600062DB36}" type="pres">
      <dgm:prSet presAssocID="{559DA53B-620A-4951-8818-4564C12A0C98}" presName="composite2" presStyleCnt="0"/>
      <dgm:spPr/>
    </dgm:pt>
    <dgm:pt modelId="{E646EBB9-35ED-49B3-B71B-5224711F530B}" type="pres">
      <dgm:prSet presAssocID="{559DA53B-620A-4951-8818-4564C12A0C98}" presName="background2" presStyleLbl="node2" presStyleIdx="2" presStyleCnt="5"/>
      <dgm:spPr>
        <a:solidFill>
          <a:schemeClr val="accent6">
            <a:lumMod val="75000"/>
          </a:schemeClr>
        </a:solidFill>
      </dgm:spPr>
    </dgm:pt>
    <dgm:pt modelId="{6D954B83-2159-4E81-91A2-A0F56B59253C}" type="pres">
      <dgm:prSet presAssocID="{559DA53B-620A-4951-8818-4564C12A0C98}" presName="text2" presStyleLbl="fgAcc2" presStyleIdx="2" presStyleCnt="5" custScaleX="127256">
        <dgm:presLayoutVars>
          <dgm:chPref val="3"/>
        </dgm:presLayoutVars>
      </dgm:prSet>
      <dgm:spPr/>
    </dgm:pt>
    <dgm:pt modelId="{A580F103-E662-4ACF-B01D-C9E6119DAAE4}" type="pres">
      <dgm:prSet presAssocID="{559DA53B-620A-4951-8818-4564C12A0C98}" presName="hierChild3" presStyleCnt="0"/>
      <dgm:spPr/>
    </dgm:pt>
    <dgm:pt modelId="{0B645ED8-4910-4011-8671-72353758FB79}" type="pres">
      <dgm:prSet presAssocID="{3F4BF551-20FC-48BF-AFDC-6CC736E8DB00}" presName="Name10" presStyleLbl="parChTrans1D2" presStyleIdx="3" presStyleCnt="5"/>
      <dgm:spPr/>
    </dgm:pt>
    <dgm:pt modelId="{C59FFFF2-133C-4EE7-A14E-C08EFE572632}" type="pres">
      <dgm:prSet presAssocID="{95B9DE5D-1BC5-49B2-AA0C-364A09EF2F29}" presName="hierRoot2" presStyleCnt="0"/>
      <dgm:spPr/>
    </dgm:pt>
    <dgm:pt modelId="{E09C1DA6-AEBC-4A7B-9F20-2AE52AF82248}" type="pres">
      <dgm:prSet presAssocID="{95B9DE5D-1BC5-49B2-AA0C-364A09EF2F29}" presName="composite2" presStyleCnt="0"/>
      <dgm:spPr/>
    </dgm:pt>
    <dgm:pt modelId="{A10F5319-DF79-4304-B4DA-011332D9450F}" type="pres">
      <dgm:prSet presAssocID="{95B9DE5D-1BC5-49B2-AA0C-364A09EF2F29}" presName="background2" presStyleLbl="node2" presStyleIdx="3" presStyleCnt="5"/>
      <dgm:spPr>
        <a:solidFill>
          <a:schemeClr val="accent6">
            <a:lumMod val="75000"/>
          </a:schemeClr>
        </a:solidFill>
      </dgm:spPr>
    </dgm:pt>
    <dgm:pt modelId="{D6D3A79E-1D34-4C34-99A1-666B2CEB1871}" type="pres">
      <dgm:prSet presAssocID="{95B9DE5D-1BC5-49B2-AA0C-364A09EF2F29}" presName="text2" presStyleLbl="fgAcc2" presStyleIdx="3" presStyleCnt="5">
        <dgm:presLayoutVars>
          <dgm:chPref val="3"/>
        </dgm:presLayoutVars>
      </dgm:prSet>
      <dgm:spPr/>
    </dgm:pt>
    <dgm:pt modelId="{8ABB1D54-5792-469A-9381-57CD8B8FC197}" type="pres">
      <dgm:prSet presAssocID="{95B9DE5D-1BC5-49B2-AA0C-364A09EF2F29}" presName="hierChild3" presStyleCnt="0"/>
      <dgm:spPr/>
    </dgm:pt>
    <dgm:pt modelId="{8FA1F2FF-107A-4F2B-AC6B-247EC152D84F}" type="pres">
      <dgm:prSet presAssocID="{B0024A1D-BC1C-4E68-82C9-3216D024F311}" presName="Name10" presStyleLbl="parChTrans1D2" presStyleIdx="4" presStyleCnt="5"/>
      <dgm:spPr/>
    </dgm:pt>
    <dgm:pt modelId="{E20FBE54-CF09-4390-BFAA-1656EF1D7CC5}" type="pres">
      <dgm:prSet presAssocID="{6ED07749-B05C-4337-B0EB-A11B5CD6232C}" presName="hierRoot2" presStyleCnt="0"/>
      <dgm:spPr/>
    </dgm:pt>
    <dgm:pt modelId="{362B3982-4A30-42EE-AEFC-A886A106EA37}" type="pres">
      <dgm:prSet presAssocID="{6ED07749-B05C-4337-B0EB-A11B5CD6232C}" presName="composite2" presStyleCnt="0"/>
      <dgm:spPr/>
    </dgm:pt>
    <dgm:pt modelId="{8B31CC1D-97B8-404C-8685-66B8CB222D9C}" type="pres">
      <dgm:prSet presAssocID="{6ED07749-B05C-4337-B0EB-A11B5CD6232C}" presName="background2" presStyleLbl="node2" presStyleIdx="4" presStyleCnt="5"/>
      <dgm:spPr>
        <a:solidFill>
          <a:schemeClr val="accent6">
            <a:lumMod val="75000"/>
          </a:schemeClr>
        </a:solidFill>
      </dgm:spPr>
    </dgm:pt>
    <dgm:pt modelId="{ED128A49-48ED-486A-82D8-B7264A1E7309}" type="pres">
      <dgm:prSet presAssocID="{6ED07749-B05C-4337-B0EB-A11B5CD6232C}" presName="text2" presStyleLbl="fgAcc2" presStyleIdx="4" presStyleCnt="5">
        <dgm:presLayoutVars>
          <dgm:chPref val="3"/>
        </dgm:presLayoutVars>
      </dgm:prSet>
      <dgm:spPr/>
    </dgm:pt>
    <dgm:pt modelId="{23EDD60A-95C6-4ADB-A141-BFDE2634C082}" type="pres">
      <dgm:prSet presAssocID="{6ED07749-B05C-4337-B0EB-A11B5CD6232C}" presName="hierChild3" presStyleCnt="0"/>
      <dgm:spPr/>
    </dgm:pt>
  </dgm:ptLst>
  <dgm:cxnLst>
    <dgm:cxn modelId="{0FF81900-09C2-40DB-AFA6-FF8BAB2038FE}" srcId="{73DD94C1-AB82-4A72-977F-23525A99457F}" destId="{87322DD3-A7A3-41F7-9B5E-330702D75A3A}" srcOrd="1" destOrd="0" parTransId="{15C4A659-1641-4958-8994-743B81FAEF41}" sibTransId="{28A348FA-1008-45CF-9F7A-C6033E5C5B50}"/>
    <dgm:cxn modelId="{41513E02-72DA-4D07-8FA7-3D6DEC869597}" srcId="{73DD94C1-AB82-4A72-977F-23525A99457F}" destId="{95B9DE5D-1BC5-49B2-AA0C-364A09EF2F29}" srcOrd="3" destOrd="0" parTransId="{3F4BF551-20FC-48BF-AFDC-6CC736E8DB00}" sibTransId="{66595A4B-D86A-45E5-9D98-303916A7B9E8}"/>
    <dgm:cxn modelId="{4D5A0B15-FBE3-44B5-AFC9-E227D6D57643}" type="presOf" srcId="{559DA53B-620A-4951-8818-4564C12A0C98}" destId="{6D954B83-2159-4E81-91A2-A0F56B59253C}" srcOrd="0" destOrd="0" presId="urn:microsoft.com/office/officeart/2005/8/layout/hierarchy1"/>
    <dgm:cxn modelId="{66BAF720-80F4-41E4-A643-F141D07E45C9}" type="presOf" srcId="{3F4BF551-20FC-48BF-AFDC-6CC736E8DB00}" destId="{0B645ED8-4910-4011-8671-72353758FB79}" srcOrd="0" destOrd="0" presId="urn:microsoft.com/office/officeart/2005/8/layout/hierarchy1"/>
    <dgm:cxn modelId="{D5C60D45-BC6C-4AD2-B136-9235D670831C}" type="presOf" srcId="{8A1E5482-42CA-482F-88D1-308CF972BF9A}" destId="{9246BA09-180A-4002-A1BB-5E0C7A1C5B74}" srcOrd="0" destOrd="0" presId="urn:microsoft.com/office/officeart/2005/8/layout/hierarchy1"/>
    <dgm:cxn modelId="{34ABAA66-4060-4643-9B8A-FDC4299C9B2B}" type="presOf" srcId="{8708FD14-0F81-4395-B9A0-A18F32C02811}" destId="{03A3CC2E-1C7B-4B68-A963-DD01FFD6BECC}" srcOrd="0" destOrd="0" presId="urn:microsoft.com/office/officeart/2005/8/layout/hierarchy1"/>
    <dgm:cxn modelId="{E00C7068-B555-4E06-BFCE-E6608C889F0C}" type="presOf" srcId="{95B9DE5D-1BC5-49B2-AA0C-364A09EF2F29}" destId="{D6D3A79E-1D34-4C34-99A1-666B2CEB1871}" srcOrd="0" destOrd="0" presId="urn:microsoft.com/office/officeart/2005/8/layout/hierarchy1"/>
    <dgm:cxn modelId="{0090C86A-D7C8-4448-A2C9-66210BBB8871}" type="presOf" srcId="{87322DD3-A7A3-41F7-9B5E-330702D75A3A}" destId="{2B3C963A-A035-4BA8-955C-F46BCFC5AC19}" srcOrd="0" destOrd="0" presId="urn:microsoft.com/office/officeart/2005/8/layout/hierarchy1"/>
    <dgm:cxn modelId="{94432E7D-24B3-46AA-A54B-B48D622FC3E6}" type="presOf" srcId="{B0024A1D-BC1C-4E68-82C9-3216D024F311}" destId="{8FA1F2FF-107A-4F2B-AC6B-247EC152D84F}" srcOrd="0" destOrd="0" presId="urn:microsoft.com/office/officeart/2005/8/layout/hierarchy1"/>
    <dgm:cxn modelId="{3F6B7486-733A-4CB7-BE37-7036F0A212B8}" type="presOf" srcId="{6ED07749-B05C-4337-B0EB-A11B5CD6232C}" destId="{ED128A49-48ED-486A-82D8-B7264A1E7309}" srcOrd="0" destOrd="0" presId="urn:microsoft.com/office/officeart/2005/8/layout/hierarchy1"/>
    <dgm:cxn modelId="{ED37379C-FF9D-4EAF-BFD3-764221D92D16}" srcId="{8A1E5482-42CA-482F-88D1-308CF972BF9A}" destId="{73DD94C1-AB82-4A72-977F-23525A99457F}" srcOrd="0" destOrd="0" parTransId="{5920EF30-0BAE-4D1F-AA21-C3F105E71DCC}" sibTransId="{60E60E06-35C5-463E-9E93-144B99AB73A7}"/>
    <dgm:cxn modelId="{F856CCA3-34BE-4B3E-A736-6EE5EA4286AE}" type="presOf" srcId="{15C4A659-1641-4958-8994-743B81FAEF41}" destId="{B37AC1A4-CAF3-4603-8BD1-79E6F86299E0}" srcOrd="0" destOrd="0" presId="urn:microsoft.com/office/officeart/2005/8/layout/hierarchy1"/>
    <dgm:cxn modelId="{7FD60BB1-8983-4A68-AAE7-3611F7121138}" srcId="{73DD94C1-AB82-4A72-977F-23525A99457F}" destId="{668FBD13-FB67-4E22-8AD4-8CF1BAC95A71}" srcOrd="0" destOrd="0" parTransId="{B579F380-B4AC-4D77-8315-08CC65A93454}" sibTransId="{CAD63328-6CAB-495F-B871-09260D74425A}"/>
    <dgm:cxn modelId="{BF5C02D4-553D-4517-9BF9-FC2AF2C9D899}" type="presOf" srcId="{73DD94C1-AB82-4A72-977F-23525A99457F}" destId="{421F487F-2E90-442B-85A3-ABE385D409D9}" srcOrd="0" destOrd="0" presId="urn:microsoft.com/office/officeart/2005/8/layout/hierarchy1"/>
    <dgm:cxn modelId="{E694E5D8-95BB-4810-AB46-396CDEAD718D}" type="presOf" srcId="{668FBD13-FB67-4E22-8AD4-8CF1BAC95A71}" destId="{04CB39DC-5038-4801-9F99-6CA17962D60B}" srcOrd="0" destOrd="0" presId="urn:microsoft.com/office/officeart/2005/8/layout/hierarchy1"/>
    <dgm:cxn modelId="{4CF997DB-7C01-4171-89B4-75C6D922352E}" type="presOf" srcId="{B579F380-B4AC-4D77-8315-08CC65A93454}" destId="{47D557AD-143D-4094-AFBB-25D9449716B5}" srcOrd="0" destOrd="0" presId="urn:microsoft.com/office/officeart/2005/8/layout/hierarchy1"/>
    <dgm:cxn modelId="{7186B7E9-CA05-43EA-AF60-02C6DBED446E}" srcId="{73DD94C1-AB82-4A72-977F-23525A99457F}" destId="{6ED07749-B05C-4337-B0EB-A11B5CD6232C}" srcOrd="4" destOrd="0" parTransId="{B0024A1D-BC1C-4E68-82C9-3216D024F311}" sibTransId="{46ECEEF7-41BF-4A8A-BF07-9F4C61893434}"/>
    <dgm:cxn modelId="{D6050BFA-54D0-46AC-ACE7-2ED21EB6A600}" srcId="{73DD94C1-AB82-4A72-977F-23525A99457F}" destId="{559DA53B-620A-4951-8818-4564C12A0C98}" srcOrd="2" destOrd="0" parTransId="{8708FD14-0F81-4395-B9A0-A18F32C02811}" sibTransId="{23DC24D3-EE68-49BF-A8C1-75217ACB1E7F}"/>
    <dgm:cxn modelId="{02F3C075-1218-4B48-A3C0-BD5B1E9F7063}" type="presParOf" srcId="{9246BA09-180A-4002-A1BB-5E0C7A1C5B74}" destId="{E5B20C11-D32C-44A3-9817-07C626A5E640}" srcOrd="0" destOrd="0" presId="urn:microsoft.com/office/officeart/2005/8/layout/hierarchy1"/>
    <dgm:cxn modelId="{159825FE-B84F-4145-8A2A-7BF9BAC172C4}" type="presParOf" srcId="{E5B20C11-D32C-44A3-9817-07C626A5E640}" destId="{9C8FAC8B-D984-41A7-8F45-D31BDFE91F87}" srcOrd="0" destOrd="0" presId="urn:microsoft.com/office/officeart/2005/8/layout/hierarchy1"/>
    <dgm:cxn modelId="{4A0AA70F-DA2C-4284-84BE-3B3B8A2632DA}" type="presParOf" srcId="{9C8FAC8B-D984-41A7-8F45-D31BDFE91F87}" destId="{2D8947D0-31D1-41D3-94C9-173B2D333904}" srcOrd="0" destOrd="0" presId="urn:microsoft.com/office/officeart/2005/8/layout/hierarchy1"/>
    <dgm:cxn modelId="{AE767EB8-8EDA-4193-8790-CCA62F3A4715}" type="presParOf" srcId="{9C8FAC8B-D984-41A7-8F45-D31BDFE91F87}" destId="{421F487F-2E90-442B-85A3-ABE385D409D9}" srcOrd="1" destOrd="0" presId="urn:microsoft.com/office/officeart/2005/8/layout/hierarchy1"/>
    <dgm:cxn modelId="{273FBCE4-CF47-4035-84F6-DD25B5840845}" type="presParOf" srcId="{E5B20C11-D32C-44A3-9817-07C626A5E640}" destId="{12362463-C4F2-4E22-B281-1D5E2C787E4F}" srcOrd="1" destOrd="0" presId="urn:microsoft.com/office/officeart/2005/8/layout/hierarchy1"/>
    <dgm:cxn modelId="{7BA164CF-81E1-4EC0-85A9-5D99292F290C}" type="presParOf" srcId="{12362463-C4F2-4E22-B281-1D5E2C787E4F}" destId="{47D557AD-143D-4094-AFBB-25D9449716B5}" srcOrd="0" destOrd="0" presId="urn:microsoft.com/office/officeart/2005/8/layout/hierarchy1"/>
    <dgm:cxn modelId="{000417F5-0CA9-4BF7-B698-5E2B7E18EAFE}" type="presParOf" srcId="{12362463-C4F2-4E22-B281-1D5E2C787E4F}" destId="{6F668B72-9770-460C-AE49-AB5F866AF1D0}" srcOrd="1" destOrd="0" presId="urn:microsoft.com/office/officeart/2005/8/layout/hierarchy1"/>
    <dgm:cxn modelId="{AF94ED86-C256-40A9-ADBE-3C3385C67ADD}" type="presParOf" srcId="{6F668B72-9770-460C-AE49-AB5F866AF1D0}" destId="{D06A7175-7983-4143-BA85-0F1AD4426B29}" srcOrd="0" destOrd="0" presId="urn:microsoft.com/office/officeart/2005/8/layout/hierarchy1"/>
    <dgm:cxn modelId="{71804E2A-4CE2-49B2-8174-CF4113EBFED3}" type="presParOf" srcId="{D06A7175-7983-4143-BA85-0F1AD4426B29}" destId="{86AC45AF-ADBD-4811-B982-95D244710FA3}" srcOrd="0" destOrd="0" presId="urn:microsoft.com/office/officeart/2005/8/layout/hierarchy1"/>
    <dgm:cxn modelId="{E27FFAC9-BB7D-4877-BEC6-6D3341DE58D5}" type="presParOf" srcId="{D06A7175-7983-4143-BA85-0F1AD4426B29}" destId="{04CB39DC-5038-4801-9F99-6CA17962D60B}" srcOrd="1" destOrd="0" presId="urn:microsoft.com/office/officeart/2005/8/layout/hierarchy1"/>
    <dgm:cxn modelId="{50381BCB-9D14-4650-821A-951D9E35D807}" type="presParOf" srcId="{6F668B72-9770-460C-AE49-AB5F866AF1D0}" destId="{4541331A-4A0A-4579-AC1E-5B70495746B6}" srcOrd="1" destOrd="0" presId="urn:microsoft.com/office/officeart/2005/8/layout/hierarchy1"/>
    <dgm:cxn modelId="{A6C20B63-E46B-4E14-99C0-1DA1D13A1676}" type="presParOf" srcId="{12362463-C4F2-4E22-B281-1D5E2C787E4F}" destId="{B37AC1A4-CAF3-4603-8BD1-79E6F86299E0}" srcOrd="2" destOrd="0" presId="urn:microsoft.com/office/officeart/2005/8/layout/hierarchy1"/>
    <dgm:cxn modelId="{6455DE67-489C-4F4F-9AC2-5BA5AA4CBA06}" type="presParOf" srcId="{12362463-C4F2-4E22-B281-1D5E2C787E4F}" destId="{507B09AD-911D-4275-939B-3CB91359A70A}" srcOrd="3" destOrd="0" presId="urn:microsoft.com/office/officeart/2005/8/layout/hierarchy1"/>
    <dgm:cxn modelId="{7C1E3A07-4139-4ABA-90E3-34E960560E8F}" type="presParOf" srcId="{507B09AD-911D-4275-939B-3CB91359A70A}" destId="{70E58716-EA5D-41BD-A1C6-BC45F878F02D}" srcOrd="0" destOrd="0" presId="urn:microsoft.com/office/officeart/2005/8/layout/hierarchy1"/>
    <dgm:cxn modelId="{89D8A4A1-88DE-455E-830F-50B51B454277}" type="presParOf" srcId="{70E58716-EA5D-41BD-A1C6-BC45F878F02D}" destId="{7122CBF8-677F-442E-9F28-F8801BD9105B}" srcOrd="0" destOrd="0" presId="urn:microsoft.com/office/officeart/2005/8/layout/hierarchy1"/>
    <dgm:cxn modelId="{82684F3A-9A08-42AB-9B1C-6B741B541940}" type="presParOf" srcId="{70E58716-EA5D-41BD-A1C6-BC45F878F02D}" destId="{2B3C963A-A035-4BA8-955C-F46BCFC5AC19}" srcOrd="1" destOrd="0" presId="urn:microsoft.com/office/officeart/2005/8/layout/hierarchy1"/>
    <dgm:cxn modelId="{C2904FEF-C552-4213-AE0F-B2CEE911F745}" type="presParOf" srcId="{507B09AD-911D-4275-939B-3CB91359A70A}" destId="{F921C068-5D2E-475A-A2AD-8F48CBA95BA1}" srcOrd="1" destOrd="0" presId="urn:microsoft.com/office/officeart/2005/8/layout/hierarchy1"/>
    <dgm:cxn modelId="{94090959-8DDE-4D12-91FA-3641506853B0}" type="presParOf" srcId="{12362463-C4F2-4E22-B281-1D5E2C787E4F}" destId="{03A3CC2E-1C7B-4B68-A963-DD01FFD6BECC}" srcOrd="4" destOrd="0" presId="urn:microsoft.com/office/officeart/2005/8/layout/hierarchy1"/>
    <dgm:cxn modelId="{88F5B9CF-2999-4745-A338-98A2EB7CA6B4}" type="presParOf" srcId="{12362463-C4F2-4E22-B281-1D5E2C787E4F}" destId="{3159BAA2-F773-489A-B93F-75E0512FB117}" srcOrd="5" destOrd="0" presId="urn:microsoft.com/office/officeart/2005/8/layout/hierarchy1"/>
    <dgm:cxn modelId="{5BD6A91F-AFA8-48F2-81E8-5ECC69D5EE22}" type="presParOf" srcId="{3159BAA2-F773-489A-B93F-75E0512FB117}" destId="{D922411C-ED90-4A6A-890F-3A600062DB36}" srcOrd="0" destOrd="0" presId="urn:microsoft.com/office/officeart/2005/8/layout/hierarchy1"/>
    <dgm:cxn modelId="{3070DB22-F422-405E-B623-1DB1608A172B}" type="presParOf" srcId="{D922411C-ED90-4A6A-890F-3A600062DB36}" destId="{E646EBB9-35ED-49B3-B71B-5224711F530B}" srcOrd="0" destOrd="0" presId="urn:microsoft.com/office/officeart/2005/8/layout/hierarchy1"/>
    <dgm:cxn modelId="{6CDD64B9-A20F-4433-A6B2-5EFA0CBF3139}" type="presParOf" srcId="{D922411C-ED90-4A6A-890F-3A600062DB36}" destId="{6D954B83-2159-4E81-91A2-A0F56B59253C}" srcOrd="1" destOrd="0" presId="urn:microsoft.com/office/officeart/2005/8/layout/hierarchy1"/>
    <dgm:cxn modelId="{0B687A9A-53F1-4563-976C-33CB5F8DB4EA}" type="presParOf" srcId="{3159BAA2-F773-489A-B93F-75E0512FB117}" destId="{A580F103-E662-4ACF-B01D-C9E6119DAAE4}" srcOrd="1" destOrd="0" presId="urn:microsoft.com/office/officeart/2005/8/layout/hierarchy1"/>
    <dgm:cxn modelId="{FC9D3D2A-CB5F-4C42-8D07-9DE93A152CB3}" type="presParOf" srcId="{12362463-C4F2-4E22-B281-1D5E2C787E4F}" destId="{0B645ED8-4910-4011-8671-72353758FB79}" srcOrd="6" destOrd="0" presId="urn:microsoft.com/office/officeart/2005/8/layout/hierarchy1"/>
    <dgm:cxn modelId="{5D22C1D0-BB78-40D3-92D5-6182C5544810}" type="presParOf" srcId="{12362463-C4F2-4E22-B281-1D5E2C787E4F}" destId="{C59FFFF2-133C-4EE7-A14E-C08EFE572632}" srcOrd="7" destOrd="0" presId="urn:microsoft.com/office/officeart/2005/8/layout/hierarchy1"/>
    <dgm:cxn modelId="{FB59B0C9-A337-48D3-9624-EEE1AA50AE2C}" type="presParOf" srcId="{C59FFFF2-133C-4EE7-A14E-C08EFE572632}" destId="{E09C1DA6-AEBC-4A7B-9F20-2AE52AF82248}" srcOrd="0" destOrd="0" presId="urn:microsoft.com/office/officeart/2005/8/layout/hierarchy1"/>
    <dgm:cxn modelId="{51F117AA-6210-4867-BE8B-588FD2983894}" type="presParOf" srcId="{E09C1DA6-AEBC-4A7B-9F20-2AE52AF82248}" destId="{A10F5319-DF79-4304-B4DA-011332D9450F}" srcOrd="0" destOrd="0" presId="urn:microsoft.com/office/officeart/2005/8/layout/hierarchy1"/>
    <dgm:cxn modelId="{5CF04902-E84B-406B-85A1-E2C1EF1FE32C}" type="presParOf" srcId="{E09C1DA6-AEBC-4A7B-9F20-2AE52AF82248}" destId="{D6D3A79E-1D34-4C34-99A1-666B2CEB1871}" srcOrd="1" destOrd="0" presId="urn:microsoft.com/office/officeart/2005/8/layout/hierarchy1"/>
    <dgm:cxn modelId="{839A4557-A2D6-43DD-8853-6F587C410300}" type="presParOf" srcId="{C59FFFF2-133C-4EE7-A14E-C08EFE572632}" destId="{8ABB1D54-5792-469A-9381-57CD8B8FC197}" srcOrd="1" destOrd="0" presId="urn:microsoft.com/office/officeart/2005/8/layout/hierarchy1"/>
    <dgm:cxn modelId="{47B77AE2-04E2-4D9F-AF5D-E550B8BA5FBA}" type="presParOf" srcId="{12362463-C4F2-4E22-B281-1D5E2C787E4F}" destId="{8FA1F2FF-107A-4F2B-AC6B-247EC152D84F}" srcOrd="8" destOrd="0" presId="urn:microsoft.com/office/officeart/2005/8/layout/hierarchy1"/>
    <dgm:cxn modelId="{6E83A22C-3A0D-4B61-A47B-ECE34B0C41FA}" type="presParOf" srcId="{12362463-C4F2-4E22-B281-1D5E2C787E4F}" destId="{E20FBE54-CF09-4390-BFAA-1656EF1D7CC5}" srcOrd="9" destOrd="0" presId="urn:microsoft.com/office/officeart/2005/8/layout/hierarchy1"/>
    <dgm:cxn modelId="{01B7D1BD-81D4-41F5-A89E-B71B3D7CD272}" type="presParOf" srcId="{E20FBE54-CF09-4390-BFAA-1656EF1D7CC5}" destId="{362B3982-4A30-42EE-AEFC-A886A106EA37}" srcOrd="0" destOrd="0" presId="urn:microsoft.com/office/officeart/2005/8/layout/hierarchy1"/>
    <dgm:cxn modelId="{9F706999-5098-4857-B72D-5C3FBD34473A}" type="presParOf" srcId="{362B3982-4A30-42EE-AEFC-A886A106EA37}" destId="{8B31CC1D-97B8-404C-8685-66B8CB222D9C}" srcOrd="0" destOrd="0" presId="urn:microsoft.com/office/officeart/2005/8/layout/hierarchy1"/>
    <dgm:cxn modelId="{F9214573-61C0-49E9-BEAE-4F696423BA0F}" type="presParOf" srcId="{362B3982-4A30-42EE-AEFC-A886A106EA37}" destId="{ED128A49-48ED-486A-82D8-B7264A1E7309}" srcOrd="1" destOrd="0" presId="urn:microsoft.com/office/officeart/2005/8/layout/hierarchy1"/>
    <dgm:cxn modelId="{85BD9394-BD9C-4001-B14B-6C9FCB63CBF1}" type="presParOf" srcId="{E20FBE54-CF09-4390-BFAA-1656EF1D7CC5}" destId="{23EDD60A-95C6-4ADB-A141-BFDE2634C08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A1F2FF-107A-4F2B-AC6B-247EC152D84F}">
      <dsp:nvSpPr>
        <dsp:cNvPr id="0" name=""/>
        <dsp:cNvSpPr/>
      </dsp:nvSpPr>
      <dsp:spPr>
        <a:xfrm>
          <a:off x="5047311" y="2047633"/>
          <a:ext cx="4260585" cy="4554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0345"/>
              </a:lnTo>
              <a:lnTo>
                <a:pt x="4260585" y="310345"/>
              </a:lnTo>
              <a:lnTo>
                <a:pt x="4260585" y="45540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645ED8-4910-4011-8671-72353758FB79}">
      <dsp:nvSpPr>
        <dsp:cNvPr id="0" name=""/>
        <dsp:cNvSpPr/>
      </dsp:nvSpPr>
      <dsp:spPr>
        <a:xfrm>
          <a:off x="5047311" y="2047633"/>
          <a:ext cx="2346753" cy="4554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0345"/>
              </a:lnTo>
              <a:lnTo>
                <a:pt x="2346753" y="310345"/>
              </a:lnTo>
              <a:lnTo>
                <a:pt x="2346753" y="45540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A3CC2E-1C7B-4B68-A963-DD01FFD6BECC}">
      <dsp:nvSpPr>
        <dsp:cNvPr id="0" name=""/>
        <dsp:cNvSpPr/>
      </dsp:nvSpPr>
      <dsp:spPr>
        <a:xfrm>
          <a:off x="5047311" y="2047633"/>
          <a:ext cx="219526" cy="4554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0345"/>
              </a:lnTo>
              <a:lnTo>
                <a:pt x="219526" y="310345"/>
              </a:lnTo>
              <a:lnTo>
                <a:pt x="219526" y="45540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7AC1A4-CAF3-4603-8BD1-79E6F86299E0}">
      <dsp:nvSpPr>
        <dsp:cNvPr id="0" name=""/>
        <dsp:cNvSpPr/>
      </dsp:nvSpPr>
      <dsp:spPr>
        <a:xfrm>
          <a:off x="3035863" y="2047633"/>
          <a:ext cx="2011447" cy="455404"/>
        </a:xfrm>
        <a:custGeom>
          <a:avLst/>
          <a:gdLst/>
          <a:ahLst/>
          <a:cxnLst/>
          <a:rect l="0" t="0" r="0" b="0"/>
          <a:pathLst>
            <a:path>
              <a:moveTo>
                <a:pt x="2011447" y="0"/>
              </a:moveTo>
              <a:lnTo>
                <a:pt x="2011447" y="310345"/>
              </a:lnTo>
              <a:lnTo>
                <a:pt x="0" y="310345"/>
              </a:lnTo>
              <a:lnTo>
                <a:pt x="0" y="45540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D557AD-143D-4094-AFBB-25D9449716B5}">
      <dsp:nvSpPr>
        <dsp:cNvPr id="0" name=""/>
        <dsp:cNvSpPr/>
      </dsp:nvSpPr>
      <dsp:spPr>
        <a:xfrm>
          <a:off x="902505" y="2047633"/>
          <a:ext cx="4144805" cy="455404"/>
        </a:xfrm>
        <a:custGeom>
          <a:avLst/>
          <a:gdLst/>
          <a:ahLst/>
          <a:cxnLst/>
          <a:rect l="0" t="0" r="0" b="0"/>
          <a:pathLst>
            <a:path>
              <a:moveTo>
                <a:pt x="4144805" y="0"/>
              </a:moveTo>
              <a:lnTo>
                <a:pt x="4144805" y="310345"/>
              </a:lnTo>
              <a:lnTo>
                <a:pt x="0" y="310345"/>
              </a:lnTo>
              <a:lnTo>
                <a:pt x="0" y="45540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8947D0-31D1-41D3-94C9-173B2D333904}">
      <dsp:nvSpPr>
        <dsp:cNvPr id="0" name=""/>
        <dsp:cNvSpPr/>
      </dsp:nvSpPr>
      <dsp:spPr>
        <a:xfrm>
          <a:off x="3117832" y="898843"/>
          <a:ext cx="3858957" cy="1148790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1F487F-2E90-442B-85A3-ABE385D409D9}">
      <dsp:nvSpPr>
        <dsp:cNvPr id="0" name=""/>
        <dsp:cNvSpPr/>
      </dsp:nvSpPr>
      <dsp:spPr>
        <a:xfrm>
          <a:off x="3291816" y="1064128"/>
          <a:ext cx="3858957" cy="11487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000" kern="1200" dirty="0"/>
            <a:t>Tipovi klima</a:t>
          </a:r>
        </a:p>
      </dsp:txBody>
      <dsp:txXfrm>
        <a:off x="3325463" y="1097775"/>
        <a:ext cx="3791663" cy="1081496"/>
      </dsp:txXfrm>
    </dsp:sp>
    <dsp:sp modelId="{86AC45AF-ADBD-4811-B982-95D244710FA3}">
      <dsp:nvSpPr>
        <dsp:cNvPr id="0" name=""/>
        <dsp:cNvSpPr/>
      </dsp:nvSpPr>
      <dsp:spPr>
        <a:xfrm>
          <a:off x="3794" y="2503038"/>
          <a:ext cx="1797422" cy="994322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CB39DC-5038-4801-9F99-6CA17962D60B}">
      <dsp:nvSpPr>
        <dsp:cNvPr id="0" name=""/>
        <dsp:cNvSpPr/>
      </dsp:nvSpPr>
      <dsp:spPr>
        <a:xfrm>
          <a:off x="177779" y="2668324"/>
          <a:ext cx="1797422" cy="9943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Sredozemna klima</a:t>
          </a:r>
        </a:p>
      </dsp:txBody>
      <dsp:txXfrm>
        <a:off x="206902" y="2697447"/>
        <a:ext cx="1739176" cy="936076"/>
      </dsp:txXfrm>
    </dsp:sp>
    <dsp:sp modelId="{7122CBF8-677F-442E-9F28-F8801BD9105B}">
      <dsp:nvSpPr>
        <dsp:cNvPr id="0" name=""/>
        <dsp:cNvSpPr/>
      </dsp:nvSpPr>
      <dsp:spPr>
        <a:xfrm>
          <a:off x="2149186" y="2503038"/>
          <a:ext cx="1773354" cy="994322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3C963A-A035-4BA8-955C-F46BCFC5AC19}">
      <dsp:nvSpPr>
        <dsp:cNvPr id="0" name=""/>
        <dsp:cNvSpPr/>
      </dsp:nvSpPr>
      <dsp:spPr>
        <a:xfrm>
          <a:off x="2323170" y="2668324"/>
          <a:ext cx="1773354" cy="9943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Umjereno topla vlažna klima</a:t>
          </a:r>
        </a:p>
      </dsp:txBody>
      <dsp:txXfrm>
        <a:off x="2352293" y="2697447"/>
        <a:ext cx="1715108" cy="936076"/>
      </dsp:txXfrm>
    </dsp:sp>
    <dsp:sp modelId="{E646EBB9-35ED-49B3-B71B-5224711F530B}">
      <dsp:nvSpPr>
        <dsp:cNvPr id="0" name=""/>
        <dsp:cNvSpPr/>
      </dsp:nvSpPr>
      <dsp:spPr>
        <a:xfrm>
          <a:off x="4270510" y="2503038"/>
          <a:ext cx="1992653" cy="994322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954B83-2159-4E81-91A2-A0F56B59253C}">
      <dsp:nvSpPr>
        <dsp:cNvPr id="0" name=""/>
        <dsp:cNvSpPr/>
      </dsp:nvSpPr>
      <dsp:spPr>
        <a:xfrm>
          <a:off x="4444495" y="2668324"/>
          <a:ext cx="1992653" cy="9943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Vlažna snježno-šumska klima</a:t>
          </a:r>
        </a:p>
      </dsp:txBody>
      <dsp:txXfrm>
        <a:off x="4473618" y="2697447"/>
        <a:ext cx="1934407" cy="936076"/>
      </dsp:txXfrm>
    </dsp:sp>
    <dsp:sp modelId="{A10F5319-DF79-4304-B4DA-011332D9450F}">
      <dsp:nvSpPr>
        <dsp:cNvPr id="0" name=""/>
        <dsp:cNvSpPr/>
      </dsp:nvSpPr>
      <dsp:spPr>
        <a:xfrm>
          <a:off x="6611133" y="2503038"/>
          <a:ext cx="1565862" cy="994322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D3A79E-1D34-4C34-99A1-666B2CEB1871}">
      <dsp:nvSpPr>
        <dsp:cNvPr id="0" name=""/>
        <dsp:cNvSpPr/>
      </dsp:nvSpPr>
      <dsp:spPr>
        <a:xfrm>
          <a:off x="6785118" y="2668324"/>
          <a:ext cx="1565862" cy="9943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Klima tundre</a:t>
          </a:r>
        </a:p>
      </dsp:txBody>
      <dsp:txXfrm>
        <a:off x="6814241" y="2697447"/>
        <a:ext cx="1507616" cy="936076"/>
      </dsp:txXfrm>
    </dsp:sp>
    <dsp:sp modelId="{8B31CC1D-97B8-404C-8685-66B8CB222D9C}">
      <dsp:nvSpPr>
        <dsp:cNvPr id="0" name=""/>
        <dsp:cNvSpPr/>
      </dsp:nvSpPr>
      <dsp:spPr>
        <a:xfrm>
          <a:off x="8524965" y="2503038"/>
          <a:ext cx="1565862" cy="994322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128A49-48ED-486A-82D8-B7264A1E7309}">
      <dsp:nvSpPr>
        <dsp:cNvPr id="0" name=""/>
        <dsp:cNvSpPr/>
      </dsp:nvSpPr>
      <dsp:spPr>
        <a:xfrm>
          <a:off x="8698949" y="2668324"/>
          <a:ext cx="1565862" cy="9943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Stepska klima</a:t>
          </a:r>
        </a:p>
      </dsp:txBody>
      <dsp:txXfrm>
        <a:off x="8728072" y="2697447"/>
        <a:ext cx="1507616" cy="9360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0F88E-A7DF-284F-A1F2-E1F7B06EC8E2}" type="datetimeFigureOut">
              <a:rPr lang="x-none" smtClean="0"/>
              <a:pPr/>
              <a:t>5.5.2021.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83E7D-6D4C-9243-8AB6-E0CBA248D5C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60498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0586FC9-4836-3A4F-B879-7E176BB7C6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763563"/>
            <a:ext cx="9144000" cy="1655763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204817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84661-BC07-DB43-ACE4-C76FDBCAB4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75782"/>
            <a:ext cx="9144000" cy="16557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668636-3F03-9A4D-A07E-4D3D844D22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34636"/>
            <a:ext cx="9144000" cy="140244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87438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A3056-D0D8-D941-9E3E-3CB90F0E6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10515600" cy="330464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091A9F2-C729-2341-B482-5734A67F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06093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AF79-6B53-2145-9B06-E056E22FA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46873"/>
            <a:ext cx="10515600" cy="196312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9E1540-51D0-DB44-92D3-A2CAF9E1F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26523"/>
            <a:ext cx="10515600" cy="196312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3715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B4757-4FED-8842-88AF-6000FF781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102282-D378-CA4C-BB43-5C975532C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C541DD-582F-C940-8C2C-51E8AB33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240978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05ECD3-309C-044C-8D21-1C7E9BF93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961853"/>
            <a:ext cx="5157787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F34990-074E-E145-8441-5A712F581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856282"/>
            <a:ext cx="5157787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363BF8-1ED2-A14D-9F8F-7BA0A36633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961853"/>
            <a:ext cx="5183188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237EB3-F915-164A-A595-FA7259A57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856282"/>
            <a:ext cx="5183188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D31C3F6-9B1E-5946-9E8C-C457DCD82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27414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087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D43BB-B237-8545-8520-729A3635C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7A5FA-C068-5940-9745-669F9D601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922585"/>
            <a:ext cx="6172200" cy="41734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EBDBD5-6927-BC40-9702-3BC77D20E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515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2369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846C75-9C21-254D-97A3-37AD9B0E5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922585"/>
            <a:ext cx="6172200" cy="42653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B57431F-6D70-BA4F-83EA-34122694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418BF6F-6CBC-D944-B26F-3A5203D21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844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2671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8FB405-1E6C-494B-AC7D-5D3A9CDCF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51710"/>
            <a:ext cx="10515600" cy="33046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990277EE-41BA-9346-9DBF-15C1409D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1985"/>
            <a:ext cx="10515600" cy="8246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  <p:pic>
        <p:nvPicPr>
          <p:cNvPr id="5" name="Picture 4" descr="ppt-header-GEA-3.png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0"/>
            <a:ext cx="12192000" cy="114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69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0A2C7F06-7EEA-4E1C-A78E-0ED87DE4F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659" y="1165356"/>
            <a:ext cx="8542302" cy="56926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3DA7CB-9939-0242-AD2D-4B922B7D6E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4394" y="1989807"/>
            <a:ext cx="9144000" cy="1655763"/>
          </a:xfrm>
        </p:spPr>
        <p:txBody>
          <a:bodyPr>
            <a:normAutofit/>
          </a:bodyPr>
          <a:lstStyle/>
          <a:p>
            <a:r>
              <a:rPr lang="hr-HR" b="1" dirty="0">
                <a:latin typeface="+mn-lt"/>
              </a:rPr>
              <a:t>Klima i vegetacija</a:t>
            </a:r>
            <a:endParaRPr lang="x-none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7052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B318F421-8DF8-4AA7-9A78-597DE9017F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8686" y="2428241"/>
            <a:ext cx="5802113" cy="3972560"/>
          </a:xfrm>
        </p:spPr>
        <p:txBody>
          <a:bodyPr>
            <a:noAutofit/>
          </a:bodyPr>
          <a:lstStyle/>
          <a:p>
            <a:pPr marL="285750" indent="-285750">
              <a:buFontTx/>
              <a:buChar char="-"/>
            </a:pPr>
            <a:r>
              <a:rPr lang="hr-HR" sz="2400" dirty="0"/>
              <a:t>obuhvaća prostor krajnjeg sjevera Europe</a:t>
            </a:r>
          </a:p>
          <a:p>
            <a:pPr marL="285750" indent="-285750">
              <a:buFontTx/>
              <a:buChar char="-"/>
            </a:pPr>
            <a:r>
              <a:rPr lang="hr-HR" sz="2400" dirty="0"/>
              <a:t>kratka i hladna ljeta tijekom polarnog dana</a:t>
            </a:r>
          </a:p>
          <a:p>
            <a:pPr marL="285750" indent="-285750">
              <a:buFontTx/>
              <a:buChar char="-"/>
            </a:pPr>
            <a:r>
              <a:rPr lang="hr-HR" sz="2400" dirty="0"/>
              <a:t>zime su duge i vrlo hladne</a:t>
            </a:r>
          </a:p>
          <a:p>
            <a:pPr marL="285750" indent="-285750">
              <a:buFontTx/>
              <a:buChar char="-"/>
            </a:pPr>
            <a:r>
              <a:rPr lang="hr-HR" sz="2400" dirty="0"/>
              <a:t>padaline su većinom u obliku snijega</a:t>
            </a:r>
          </a:p>
          <a:p>
            <a:pPr marL="285750" indent="-285750">
              <a:buFontTx/>
              <a:buChar char="-"/>
            </a:pPr>
            <a:r>
              <a:rPr lang="hr-HR" sz="2400" dirty="0"/>
              <a:t>zbog niskih temperatura javlja se tundra, biljna zajednica mahovina i lišajeva</a:t>
            </a:r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FE5F2652-26E4-425A-A8D9-A4B97BB514E7}"/>
              </a:ext>
            </a:extLst>
          </p:cNvPr>
          <p:cNvSpPr txBox="1"/>
          <p:nvPr/>
        </p:nvSpPr>
        <p:spPr>
          <a:xfrm>
            <a:off x="578069" y="1587062"/>
            <a:ext cx="4330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r-H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4. Klima tundre</a:t>
            </a:r>
          </a:p>
        </p:txBody>
      </p:sp>
      <p:sp>
        <p:nvSpPr>
          <p:cNvPr id="3" name="Oblačić: strelica prema dolje 2">
            <a:extLst>
              <a:ext uri="{FF2B5EF4-FFF2-40B4-BE49-F238E27FC236}">
                <a16:creationId xmlns:a16="http://schemas.microsoft.com/office/drawing/2014/main" id="{54E5B812-5F58-460E-8DA6-CB2F765F1492}"/>
              </a:ext>
            </a:extLst>
          </p:cNvPr>
          <p:cNvSpPr/>
          <p:nvPr/>
        </p:nvSpPr>
        <p:spPr>
          <a:xfrm>
            <a:off x="7178566" y="1255931"/>
            <a:ext cx="4745623" cy="1114097"/>
          </a:xfrm>
          <a:custGeom>
            <a:avLst/>
            <a:gdLst>
              <a:gd name="connsiteX0" fmla="*/ 0 w 4330262"/>
              <a:gd name="connsiteY0" fmla="*/ 0 h 1566041"/>
              <a:gd name="connsiteX1" fmla="*/ 4330262 w 4330262"/>
              <a:gd name="connsiteY1" fmla="*/ 0 h 1566041"/>
              <a:gd name="connsiteX2" fmla="*/ 4330262 w 4330262"/>
              <a:gd name="connsiteY2" fmla="*/ 1017566 h 1566041"/>
              <a:gd name="connsiteX3" fmla="*/ 2360886 w 4330262"/>
              <a:gd name="connsiteY3" fmla="*/ 1017566 h 1566041"/>
              <a:gd name="connsiteX4" fmla="*/ 2360886 w 4330262"/>
              <a:gd name="connsiteY4" fmla="*/ 1111466 h 1566041"/>
              <a:gd name="connsiteX5" fmla="*/ 2619706 w 4330262"/>
              <a:gd name="connsiteY5" fmla="*/ 1111466 h 1566041"/>
              <a:gd name="connsiteX6" fmla="*/ 2165131 w 4330262"/>
              <a:gd name="connsiteY6" fmla="*/ 1566041 h 1566041"/>
              <a:gd name="connsiteX7" fmla="*/ 1710556 w 4330262"/>
              <a:gd name="connsiteY7" fmla="*/ 1111466 h 1566041"/>
              <a:gd name="connsiteX8" fmla="*/ 1969376 w 4330262"/>
              <a:gd name="connsiteY8" fmla="*/ 1111466 h 1566041"/>
              <a:gd name="connsiteX9" fmla="*/ 1969376 w 4330262"/>
              <a:gd name="connsiteY9" fmla="*/ 1017566 h 1566041"/>
              <a:gd name="connsiteX10" fmla="*/ 0 w 4330262"/>
              <a:gd name="connsiteY10" fmla="*/ 1017566 h 1566041"/>
              <a:gd name="connsiteX11" fmla="*/ 0 w 4330262"/>
              <a:gd name="connsiteY11" fmla="*/ 0 h 1566041"/>
              <a:gd name="connsiteX0" fmla="*/ 0 w 4330262"/>
              <a:gd name="connsiteY0" fmla="*/ 0 h 1208690"/>
              <a:gd name="connsiteX1" fmla="*/ 4330262 w 4330262"/>
              <a:gd name="connsiteY1" fmla="*/ 0 h 1208690"/>
              <a:gd name="connsiteX2" fmla="*/ 4330262 w 4330262"/>
              <a:gd name="connsiteY2" fmla="*/ 1017566 h 1208690"/>
              <a:gd name="connsiteX3" fmla="*/ 2360886 w 4330262"/>
              <a:gd name="connsiteY3" fmla="*/ 1017566 h 1208690"/>
              <a:gd name="connsiteX4" fmla="*/ 2360886 w 4330262"/>
              <a:gd name="connsiteY4" fmla="*/ 1111466 h 1208690"/>
              <a:gd name="connsiteX5" fmla="*/ 2619706 w 4330262"/>
              <a:gd name="connsiteY5" fmla="*/ 1111466 h 1208690"/>
              <a:gd name="connsiteX6" fmla="*/ 2165131 w 4330262"/>
              <a:gd name="connsiteY6" fmla="*/ 1208690 h 1208690"/>
              <a:gd name="connsiteX7" fmla="*/ 1710556 w 4330262"/>
              <a:gd name="connsiteY7" fmla="*/ 1111466 h 1208690"/>
              <a:gd name="connsiteX8" fmla="*/ 1969376 w 4330262"/>
              <a:gd name="connsiteY8" fmla="*/ 1111466 h 1208690"/>
              <a:gd name="connsiteX9" fmla="*/ 1969376 w 4330262"/>
              <a:gd name="connsiteY9" fmla="*/ 1017566 h 1208690"/>
              <a:gd name="connsiteX10" fmla="*/ 0 w 4330262"/>
              <a:gd name="connsiteY10" fmla="*/ 1017566 h 1208690"/>
              <a:gd name="connsiteX11" fmla="*/ 0 w 4330262"/>
              <a:gd name="connsiteY11" fmla="*/ 0 h 1208690"/>
              <a:gd name="connsiteX0" fmla="*/ 0 w 4330262"/>
              <a:gd name="connsiteY0" fmla="*/ 0 h 1334596"/>
              <a:gd name="connsiteX1" fmla="*/ 4330262 w 4330262"/>
              <a:gd name="connsiteY1" fmla="*/ 0 h 1334596"/>
              <a:gd name="connsiteX2" fmla="*/ 4330262 w 4330262"/>
              <a:gd name="connsiteY2" fmla="*/ 1017566 h 1334596"/>
              <a:gd name="connsiteX3" fmla="*/ 2360886 w 4330262"/>
              <a:gd name="connsiteY3" fmla="*/ 1017566 h 1334596"/>
              <a:gd name="connsiteX4" fmla="*/ 2360886 w 4330262"/>
              <a:gd name="connsiteY4" fmla="*/ 1111466 h 1334596"/>
              <a:gd name="connsiteX5" fmla="*/ 2619706 w 4330262"/>
              <a:gd name="connsiteY5" fmla="*/ 1111466 h 1334596"/>
              <a:gd name="connsiteX6" fmla="*/ 2165131 w 4330262"/>
              <a:gd name="connsiteY6" fmla="*/ 1334596 h 1334596"/>
              <a:gd name="connsiteX7" fmla="*/ 1710556 w 4330262"/>
              <a:gd name="connsiteY7" fmla="*/ 1111466 h 1334596"/>
              <a:gd name="connsiteX8" fmla="*/ 1969376 w 4330262"/>
              <a:gd name="connsiteY8" fmla="*/ 1111466 h 1334596"/>
              <a:gd name="connsiteX9" fmla="*/ 1969376 w 4330262"/>
              <a:gd name="connsiteY9" fmla="*/ 1017566 h 1334596"/>
              <a:gd name="connsiteX10" fmla="*/ 0 w 4330262"/>
              <a:gd name="connsiteY10" fmla="*/ 1017566 h 1334596"/>
              <a:gd name="connsiteX11" fmla="*/ 0 w 4330262"/>
              <a:gd name="connsiteY11" fmla="*/ 0 h 1334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30262" h="1334596">
                <a:moveTo>
                  <a:pt x="0" y="0"/>
                </a:moveTo>
                <a:lnTo>
                  <a:pt x="4330262" y="0"/>
                </a:lnTo>
                <a:lnTo>
                  <a:pt x="4330262" y="1017566"/>
                </a:lnTo>
                <a:lnTo>
                  <a:pt x="2360886" y="1017566"/>
                </a:lnTo>
                <a:lnTo>
                  <a:pt x="2360886" y="1111466"/>
                </a:lnTo>
                <a:lnTo>
                  <a:pt x="2619706" y="1111466"/>
                </a:lnTo>
                <a:lnTo>
                  <a:pt x="2165131" y="1334596"/>
                </a:lnTo>
                <a:lnTo>
                  <a:pt x="1710556" y="1111466"/>
                </a:lnTo>
                <a:lnTo>
                  <a:pt x="1969376" y="1111466"/>
                </a:lnTo>
                <a:lnTo>
                  <a:pt x="1969376" y="1017566"/>
                </a:lnTo>
                <a:lnTo>
                  <a:pt x="0" y="101756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Promotri klimatski dijagram. Kako se kreće temperatura tijekom godine?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81A19C34-6E75-46F0-BE2E-DC72D15A4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425" y="2196957"/>
            <a:ext cx="5933292" cy="44499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Pravokutnik: zaobljeni kutovi 6">
            <a:extLst>
              <a:ext uri="{FF2B5EF4-FFF2-40B4-BE49-F238E27FC236}">
                <a16:creationId xmlns:a16="http://schemas.microsoft.com/office/drawing/2014/main" id="{5EC881FE-AEB0-4CA3-A831-EF6240A23896}"/>
              </a:ext>
            </a:extLst>
          </p:cNvPr>
          <p:cNvSpPr/>
          <p:nvPr/>
        </p:nvSpPr>
        <p:spPr>
          <a:xfrm>
            <a:off x="2732690" y="6211614"/>
            <a:ext cx="1135117" cy="294289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schemeClr val="tx1"/>
                </a:solidFill>
              </a:rPr>
              <a:t>Tundra</a:t>
            </a: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E59BCE01-C9EA-48FE-B9AC-FA1D61147C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103476" y="2487401"/>
            <a:ext cx="3140000" cy="41866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4975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zervirano mjesto sadržaja 6">
            <a:extLst>
              <a:ext uri="{FF2B5EF4-FFF2-40B4-BE49-F238E27FC236}">
                <a16:creationId xmlns:a16="http://schemas.microsoft.com/office/drawing/2014/main" id="{368ECDC1-BFC1-4640-8316-42B89474FA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28955" y="2639620"/>
            <a:ext cx="3055048" cy="40733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A5676CA9-0B59-45FE-9C6C-0D667C4814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3499" y="2405253"/>
            <a:ext cx="5498115" cy="4173415"/>
          </a:xfrm>
        </p:spPr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hr-HR" sz="2400" dirty="0"/>
              <a:t>podtip suhe klime</a:t>
            </a:r>
          </a:p>
          <a:p>
            <a:pPr marL="285750" indent="-285750">
              <a:buFontTx/>
              <a:buChar char="-"/>
            </a:pPr>
            <a:r>
              <a:rPr lang="hr-HR" sz="2400" dirty="0"/>
              <a:t>prostor uz sjeverne obale Crnog mora, </a:t>
            </a:r>
            <a:r>
              <a:rPr lang="hr-HR" sz="2400" dirty="0" err="1"/>
              <a:t>Prikaspijske</a:t>
            </a:r>
            <a:r>
              <a:rPr lang="hr-HR" sz="2400" dirty="0"/>
              <a:t> nizine i dijelovi Pirinejskog poluotoka</a:t>
            </a:r>
          </a:p>
          <a:p>
            <a:pPr marL="285750" indent="-285750">
              <a:buFontTx/>
              <a:buChar char="-"/>
            </a:pPr>
            <a:r>
              <a:rPr lang="hr-HR" sz="2400" dirty="0"/>
              <a:t>vlažnije stepe zbog bolje raspodjele padaline tijekom godine pretvorene su u žitorodna područja (Ukrajina)</a:t>
            </a:r>
          </a:p>
          <a:p>
            <a:pPr marL="285750" indent="-285750">
              <a:buFontTx/>
              <a:buChar char="-"/>
            </a:pPr>
            <a:r>
              <a:rPr lang="hr-HR" sz="2400" dirty="0"/>
              <a:t>Stepa: biljna zajednica niskih trava</a:t>
            </a:r>
          </a:p>
        </p:txBody>
      </p:sp>
      <p:sp>
        <p:nvSpPr>
          <p:cNvPr id="4" name="Oblačić: strelica prema dolje 2">
            <a:extLst>
              <a:ext uri="{FF2B5EF4-FFF2-40B4-BE49-F238E27FC236}">
                <a16:creationId xmlns:a16="http://schemas.microsoft.com/office/drawing/2014/main" id="{F8D46965-2757-4172-9B0A-88396ABBC41B}"/>
              </a:ext>
            </a:extLst>
          </p:cNvPr>
          <p:cNvSpPr/>
          <p:nvPr/>
        </p:nvSpPr>
        <p:spPr>
          <a:xfrm>
            <a:off x="7223335" y="1269585"/>
            <a:ext cx="4866289" cy="1253154"/>
          </a:xfrm>
          <a:custGeom>
            <a:avLst/>
            <a:gdLst>
              <a:gd name="connsiteX0" fmla="*/ 0 w 4330262"/>
              <a:gd name="connsiteY0" fmla="*/ 0 h 1566041"/>
              <a:gd name="connsiteX1" fmla="*/ 4330262 w 4330262"/>
              <a:gd name="connsiteY1" fmla="*/ 0 h 1566041"/>
              <a:gd name="connsiteX2" fmla="*/ 4330262 w 4330262"/>
              <a:gd name="connsiteY2" fmla="*/ 1017566 h 1566041"/>
              <a:gd name="connsiteX3" fmla="*/ 2360886 w 4330262"/>
              <a:gd name="connsiteY3" fmla="*/ 1017566 h 1566041"/>
              <a:gd name="connsiteX4" fmla="*/ 2360886 w 4330262"/>
              <a:gd name="connsiteY4" fmla="*/ 1111466 h 1566041"/>
              <a:gd name="connsiteX5" fmla="*/ 2619706 w 4330262"/>
              <a:gd name="connsiteY5" fmla="*/ 1111466 h 1566041"/>
              <a:gd name="connsiteX6" fmla="*/ 2165131 w 4330262"/>
              <a:gd name="connsiteY6" fmla="*/ 1566041 h 1566041"/>
              <a:gd name="connsiteX7" fmla="*/ 1710556 w 4330262"/>
              <a:gd name="connsiteY7" fmla="*/ 1111466 h 1566041"/>
              <a:gd name="connsiteX8" fmla="*/ 1969376 w 4330262"/>
              <a:gd name="connsiteY8" fmla="*/ 1111466 h 1566041"/>
              <a:gd name="connsiteX9" fmla="*/ 1969376 w 4330262"/>
              <a:gd name="connsiteY9" fmla="*/ 1017566 h 1566041"/>
              <a:gd name="connsiteX10" fmla="*/ 0 w 4330262"/>
              <a:gd name="connsiteY10" fmla="*/ 1017566 h 1566041"/>
              <a:gd name="connsiteX11" fmla="*/ 0 w 4330262"/>
              <a:gd name="connsiteY11" fmla="*/ 0 h 1566041"/>
              <a:gd name="connsiteX0" fmla="*/ 0 w 4330262"/>
              <a:gd name="connsiteY0" fmla="*/ 0 h 1208690"/>
              <a:gd name="connsiteX1" fmla="*/ 4330262 w 4330262"/>
              <a:gd name="connsiteY1" fmla="*/ 0 h 1208690"/>
              <a:gd name="connsiteX2" fmla="*/ 4330262 w 4330262"/>
              <a:gd name="connsiteY2" fmla="*/ 1017566 h 1208690"/>
              <a:gd name="connsiteX3" fmla="*/ 2360886 w 4330262"/>
              <a:gd name="connsiteY3" fmla="*/ 1017566 h 1208690"/>
              <a:gd name="connsiteX4" fmla="*/ 2360886 w 4330262"/>
              <a:gd name="connsiteY4" fmla="*/ 1111466 h 1208690"/>
              <a:gd name="connsiteX5" fmla="*/ 2619706 w 4330262"/>
              <a:gd name="connsiteY5" fmla="*/ 1111466 h 1208690"/>
              <a:gd name="connsiteX6" fmla="*/ 2165131 w 4330262"/>
              <a:gd name="connsiteY6" fmla="*/ 1208690 h 1208690"/>
              <a:gd name="connsiteX7" fmla="*/ 1710556 w 4330262"/>
              <a:gd name="connsiteY7" fmla="*/ 1111466 h 1208690"/>
              <a:gd name="connsiteX8" fmla="*/ 1969376 w 4330262"/>
              <a:gd name="connsiteY8" fmla="*/ 1111466 h 1208690"/>
              <a:gd name="connsiteX9" fmla="*/ 1969376 w 4330262"/>
              <a:gd name="connsiteY9" fmla="*/ 1017566 h 1208690"/>
              <a:gd name="connsiteX10" fmla="*/ 0 w 4330262"/>
              <a:gd name="connsiteY10" fmla="*/ 1017566 h 1208690"/>
              <a:gd name="connsiteX11" fmla="*/ 0 w 4330262"/>
              <a:gd name="connsiteY11" fmla="*/ 0 h 1208690"/>
              <a:gd name="connsiteX0" fmla="*/ 0 w 4330262"/>
              <a:gd name="connsiteY0" fmla="*/ 0 h 1334596"/>
              <a:gd name="connsiteX1" fmla="*/ 4330262 w 4330262"/>
              <a:gd name="connsiteY1" fmla="*/ 0 h 1334596"/>
              <a:gd name="connsiteX2" fmla="*/ 4330262 w 4330262"/>
              <a:gd name="connsiteY2" fmla="*/ 1017566 h 1334596"/>
              <a:gd name="connsiteX3" fmla="*/ 2360886 w 4330262"/>
              <a:gd name="connsiteY3" fmla="*/ 1017566 h 1334596"/>
              <a:gd name="connsiteX4" fmla="*/ 2360886 w 4330262"/>
              <a:gd name="connsiteY4" fmla="*/ 1111466 h 1334596"/>
              <a:gd name="connsiteX5" fmla="*/ 2619706 w 4330262"/>
              <a:gd name="connsiteY5" fmla="*/ 1111466 h 1334596"/>
              <a:gd name="connsiteX6" fmla="*/ 2165131 w 4330262"/>
              <a:gd name="connsiteY6" fmla="*/ 1334596 h 1334596"/>
              <a:gd name="connsiteX7" fmla="*/ 1710556 w 4330262"/>
              <a:gd name="connsiteY7" fmla="*/ 1111466 h 1334596"/>
              <a:gd name="connsiteX8" fmla="*/ 1969376 w 4330262"/>
              <a:gd name="connsiteY8" fmla="*/ 1111466 h 1334596"/>
              <a:gd name="connsiteX9" fmla="*/ 1969376 w 4330262"/>
              <a:gd name="connsiteY9" fmla="*/ 1017566 h 1334596"/>
              <a:gd name="connsiteX10" fmla="*/ 0 w 4330262"/>
              <a:gd name="connsiteY10" fmla="*/ 1017566 h 1334596"/>
              <a:gd name="connsiteX11" fmla="*/ 0 w 4330262"/>
              <a:gd name="connsiteY11" fmla="*/ 0 h 1334596"/>
              <a:gd name="connsiteX0" fmla="*/ 18705 w 4330262"/>
              <a:gd name="connsiteY0" fmla="*/ 329818 h 1334596"/>
              <a:gd name="connsiteX1" fmla="*/ 4330262 w 4330262"/>
              <a:gd name="connsiteY1" fmla="*/ 0 h 1334596"/>
              <a:gd name="connsiteX2" fmla="*/ 4330262 w 4330262"/>
              <a:gd name="connsiteY2" fmla="*/ 1017566 h 1334596"/>
              <a:gd name="connsiteX3" fmla="*/ 2360886 w 4330262"/>
              <a:gd name="connsiteY3" fmla="*/ 1017566 h 1334596"/>
              <a:gd name="connsiteX4" fmla="*/ 2360886 w 4330262"/>
              <a:gd name="connsiteY4" fmla="*/ 1111466 h 1334596"/>
              <a:gd name="connsiteX5" fmla="*/ 2619706 w 4330262"/>
              <a:gd name="connsiteY5" fmla="*/ 1111466 h 1334596"/>
              <a:gd name="connsiteX6" fmla="*/ 2165131 w 4330262"/>
              <a:gd name="connsiteY6" fmla="*/ 1334596 h 1334596"/>
              <a:gd name="connsiteX7" fmla="*/ 1710556 w 4330262"/>
              <a:gd name="connsiteY7" fmla="*/ 1111466 h 1334596"/>
              <a:gd name="connsiteX8" fmla="*/ 1969376 w 4330262"/>
              <a:gd name="connsiteY8" fmla="*/ 1111466 h 1334596"/>
              <a:gd name="connsiteX9" fmla="*/ 1969376 w 4330262"/>
              <a:gd name="connsiteY9" fmla="*/ 1017566 h 1334596"/>
              <a:gd name="connsiteX10" fmla="*/ 0 w 4330262"/>
              <a:gd name="connsiteY10" fmla="*/ 1017566 h 1334596"/>
              <a:gd name="connsiteX11" fmla="*/ 18705 w 4330262"/>
              <a:gd name="connsiteY11" fmla="*/ 329818 h 1334596"/>
              <a:gd name="connsiteX0" fmla="*/ 18705 w 4330262"/>
              <a:gd name="connsiteY0" fmla="*/ 0 h 1004778"/>
              <a:gd name="connsiteX1" fmla="*/ 4302204 w 4330262"/>
              <a:gd name="connsiteY1" fmla="*/ 20613 h 1004778"/>
              <a:gd name="connsiteX2" fmla="*/ 4330262 w 4330262"/>
              <a:gd name="connsiteY2" fmla="*/ 687748 h 1004778"/>
              <a:gd name="connsiteX3" fmla="*/ 2360886 w 4330262"/>
              <a:gd name="connsiteY3" fmla="*/ 687748 h 1004778"/>
              <a:gd name="connsiteX4" fmla="*/ 2360886 w 4330262"/>
              <a:gd name="connsiteY4" fmla="*/ 781648 h 1004778"/>
              <a:gd name="connsiteX5" fmla="*/ 2619706 w 4330262"/>
              <a:gd name="connsiteY5" fmla="*/ 781648 h 1004778"/>
              <a:gd name="connsiteX6" fmla="*/ 2165131 w 4330262"/>
              <a:gd name="connsiteY6" fmla="*/ 1004778 h 1004778"/>
              <a:gd name="connsiteX7" fmla="*/ 1710556 w 4330262"/>
              <a:gd name="connsiteY7" fmla="*/ 781648 h 1004778"/>
              <a:gd name="connsiteX8" fmla="*/ 1969376 w 4330262"/>
              <a:gd name="connsiteY8" fmla="*/ 781648 h 1004778"/>
              <a:gd name="connsiteX9" fmla="*/ 1969376 w 4330262"/>
              <a:gd name="connsiteY9" fmla="*/ 687748 h 1004778"/>
              <a:gd name="connsiteX10" fmla="*/ 0 w 4330262"/>
              <a:gd name="connsiteY10" fmla="*/ 687748 h 1004778"/>
              <a:gd name="connsiteX11" fmla="*/ 18705 w 4330262"/>
              <a:gd name="connsiteY11" fmla="*/ 0 h 1004778"/>
              <a:gd name="connsiteX0" fmla="*/ 18705 w 4330262"/>
              <a:gd name="connsiteY0" fmla="*/ 0 h 901710"/>
              <a:gd name="connsiteX1" fmla="*/ 4302204 w 4330262"/>
              <a:gd name="connsiteY1" fmla="*/ 20613 h 901710"/>
              <a:gd name="connsiteX2" fmla="*/ 4330262 w 4330262"/>
              <a:gd name="connsiteY2" fmla="*/ 687748 h 901710"/>
              <a:gd name="connsiteX3" fmla="*/ 2360886 w 4330262"/>
              <a:gd name="connsiteY3" fmla="*/ 687748 h 901710"/>
              <a:gd name="connsiteX4" fmla="*/ 2360886 w 4330262"/>
              <a:gd name="connsiteY4" fmla="*/ 781648 h 901710"/>
              <a:gd name="connsiteX5" fmla="*/ 2619706 w 4330262"/>
              <a:gd name="connsiteY5" fmla="*/ 781648 h 901710"/>
              <a:gd name="connsiteX6" fmla="*/ 2165131 w 4330262"/>
              <a:gd name="connsiteY6" fmla="*/ 901710 h 901710"/>
              <a:gd name="connsiteX7" fmla="*/ 1710556 w 4330262"/>
              <a:gd name="connsiteY7" fmla="*/ 781648 h 901710"/>
              <a:gd name="connsiteX8" fmla="*/ 1969376 w 4330262"/>
              <a:gd name="connsiteY8" fmla="*/ 781648 h 901710"/>
              <a:gd name="connsiteX9" fmla="*/ 1969376 w 4330262"/>
              <a:gd name="connsiteY9" fmla="*/ 687748 h 901710"/>
              <a:gd name="connsiteX10" fmla="*/ 0 w 4330262"/>
              <a:gd name="connsiteY10" fmla="*/ 687748 h 901710"/>
              <a:gd name="connsiteX11" fmla="*/ 18705 w 4330262"/>
              <a:gd name="connsiteY11" fmla="*/ 0 h 901710"/>
              <a:gd name="connsiteX0" fmla="*/ 18705 w 4330262"/>
              <a:gd name="connsiteY0" fmla="*/ 0 h 901710"/>
              <a:gd name="connsiteX1" fmla="*/ 4302204 w 4330262"/>
              <a:gd name="connsiteY1" fmla="*/ 20613 h 901710"/>
              <a:gd name="connsiteX2" fmla="*/ 4330262 w 4330262"/>
              <a:gd name="connsiteY2" fmla="*/ 687748 h 901710"/>
              <a:gd name="connsiteX3" fmla="*/ 2360886 w 4330262"/>
              <a:gd name="connsiteY3" fmla="*/ 687748 h 901710"/>
              <a:gd name="connsiteX4" fmla="*/ 2360886 w 4330262"/>
              <a:gd name="connsiteY4" fmla="*/ 781648 h 901710"/>
              <a:gd name="connsiteX5" fmla="*/ 2619706 w 4330262"/>
              <a:gd name="connsiteY5" fmla="*/ 781648 h 901710"/>
              <a:gd name="connsiteX6" fmla="*/ 2165131 w 4330262"/>
              <a:gd name="connsiteY6" fmla="*/ 901710 h 901710"/>
              <a:gd name="connsiteX7" fmla="*/ 1710556 w 4330262"/>
              <a:gd name="connsiteY7" fmla="*/ 781648 h 901710"/>
              <a:gd name="connsiteX8" fmla="*/ 1969376 w 4330262"/>
              <a:gd name="connsiteY8" fmla="*/ 733550 h 901710"/>
              <a:gd name="connsiteX9" fmla="*/ 1969376 w 4330262"/>
              <a:gd name="connsiteY9" fmla="*/ 687748 h 901710"/>
              <a:gd name="connsiteX10" fmla="*/ 0 w 4330262"/>
              <a:gd name="connsiteY10" fmla="*/ 687748 h 901710"/>
              <a:gd name="connsiteX11" fmla="*/ 18705 w 4330262"/>
              <a:gd name="connsiteY11" fmla="*/ 0 h 901710"/>
              <a:gd name="connsiteX0" fmla="*/ 18705 w 4330262"/>
              <a:gd name="connsiteY0" fmla="*/ 0 h 901710"/>
              <a:gd name="connsiteX1" fmla="*/ 4302204 w 4330262"/>
              <a:gd name="connsiteY1" fmla="*/ 20613 h 901710"/>
              <a:gd name="connsiteX2" fmla="*/ 4330262 w 4330262"/>
              <a:gd name="connsiteY2" fmla="*/ 687748 h 901710"/>
              <a:gd name="connsiteX3" fmla="*/ 2360886 w 4330262"/>
              <a:gd name="connsiteY3" fmla="*/ 687748 h 901710"/>
              <a:gd name="connsiteX4" fmla="*/ 2360886 w 4330262"/>
              <a:gd name="connsiteY4" fmla="*/ 740421 h 901710"/>
              <a:gd name="connsiteX5" fmla="*/ 2619706 w 4330262"/>
              <a:gd name="connsiteY5" fmla="*/ 781648 h 901710"/>
              <a:gd name="connsiteX6" fmla="*/ 2165131 w 4330262"/>
              <a:gd name="connsiteY6" fmla="*/ 901710 h 901710"/>
              <a:gd name="connsiteX7" fmla="*/ 1710556 w 4330262"/>
              <a:gd name="connsiteY7" fmla="*/ 781648 h 901710"/>
              <a:gd name="connsiteX8" fmla="*/ 1969376 w 4330262"/>
              <a:gd name="connsiteY8" fmla="*/ 733550 h 901710"/>
              <a:gd name="connsiteX9" fmla="*/ 1969376 w 4330262"/>
              <a:gd name="connsiteY9" fmla="*/ 687748 h 901710"/>
              <a:gd name="connsiteX10" fmla="*/ 0 w 4330262"/>
              <a:gd name="connsiteY10" fmla="*/ 687748 h 901710"/>
              <a:gd name="connsiteX11" fmla="*/ 18705 w 4330262"/>
              <a:gd name="connsiteY11" fmla="*/ 0 h 901710"/>
              <a:gd name="connsiteX0" fmla="*/ 18705 w 4330262"/>
              <a:gd name="connsiteY0" fmla="*/ 0 h 901710"/>
              <a:gd name="connsiteX1" fmla="*/ 4302204 w 4330262"/>
              <a:gd name="connsiteY1" fmla="*/ 20613 h 901710"/>
              <a:gd name="connsiteX2" fmla="*/ 4330262 w 4330262"/>
              <a:gd name="connsiteY2" fmla="*/ 687748 h 901710"/>
              <a:gd name="connsiteX3" fmla="*/ 2360886 w 4330262"/>
              <a:gd name="connsiteY3" fmla="*/ 687748 h 901710"/>
              <a:gd name="connsiteX4" fmla="*/ 2360886 w 4330262"/>
              <a:gd name="connsiteY4" fmla="*/ 740421 h 901710"/>
              <a:gd name="connsiteX5" fmla="*/ 2619706 w 4330262"/>
              <a:gd name="connsiteY5" fmla="*/ 781648 h 901710"/>
              <a:gd name="connsiteX6" fmla="*/ 2165131 w 4330262"/>
              <a:gd name="connsiteY6" fmla="*/ 901710 h 901710"/>
              <a:gd name="connsiteX7" fmla="*/ 1691850 w 4330262"/>
              <a:gd name="connsiteY7" fmla="*/ 712936 h 901710"/>
              <a:gd name="connsiteX8" fmla="*/ 1969376 w 4330262"/>
              <a:gd name="connsiteY8" fmla="*/ 733550 h 901710"/>
              <a:gd name="connsiteX9" fmla="*/ 1969376 w 4330262"/>
              <a:gd name="connsiteY9" fmla="*/ 687748 h 901710"/>
              <a:gd name="connsiteX10" fmla="*/ 0 w 4330262"/>
              <a:gd name="connsiteY10" fmla="*/ 687748 h 901710"/>
              <a:gd name="connsiteX11" fmla="*/ 18705 w 4330262"/>
              <a:gd name="connsiteY11" fmla="*/ 0 h 901710"/>
              <a:gd name="connsiteX0" fmla="*/ 18705 w 4330262"/>
              <a:gd name="connsiteY0" fmla="*/ 0 h 901710"/>
              <a:gd name="connsiteX1" fmla="*/ 4302204 w 4330262"/>
              <a:gd name="connsiteY1" fmla="*/ 20613 h 901710"/>
              <a:gd name="connsiteX2" fmla="*/ 4330262 w 4330262"/>
              <a:gd name="connsiteY2" fmla="*/ 687748 h 901710"/>
              <a:gd name="connsiteX3" fmla="*/ 2360886 w 4330262"/>
              <a:gd name="connsiteY3" fmla="*/ 687748 h 901710"/>
              <a:gd name="connsiteX4" fmla="*/ 2360886 w 4330262"/>
              <a:gd name="connsiteY4" fmla="*/ 740421 h 901710"/>
              <a:gd name="connsiteX5" fmla="*/ 2619706 w 4330262"/>
              <a:gd name="connsiteY5" fmla="*/ 706065 h 901710"/>
              <a:gd name="connsiteX6" fmla="*/ 2165131 w 4330262"/>
              <a:gd name="connsiteY6" fmla="*/ 901710 h 901710"/>
              <a:gd name="connsiteX7" fmla="*/ 1691850 w 4330262"/>
              <a:gd name="connsiteY7" fmla="*/ 712936 h 901710"/>
              <a:gd name="connsiteX8" fmla="*/ 1969376 w 4330262"/>
              <a:gd name="connsiteY8" fmla="*/ 733550 h 901710"/>
              <a:gd name="connsiteX9" fmla="*/ 1969376 w 4330262"/>
              <a:gd name="connsiteY9" fmla="*/ 687748 h 901710"/>
              <a:gd name="connsiteX10" fmla="*/ 0 w 4330262"/>
              <a:gd name="connsiteY10" fmla="*/ 687748 h 901710"/>
              <a:gd name="connsiteX11" fmla="*/ 18705 w 4330262"/>
              <a:gd name="connsiteY11" fmla="*/ 0 h 901710"/>
              <a:gd name="connsiteX0" fmla="*/ 18705 w 4330262"/>
              <a:gd name="connsiteY0" fmla="*/ 0 h 819256"/>
              <a:gd name="connsiteX1" fmla="*/ 4302204 w 4330262"/>
              <a:gd name="connsiteY1" fmla="*/ 20613 h 819256"/>
              <a:gd name="connsiteX2" fmla="*/ 4330262 w 4330262"/>
              <a:gd name="connsiteY2" fmla="*/ 687748 h 819256"/>
              <a:gd name="connsiteX3" fmla="*/ 2360886 w 4330262"/>
              <a:gd name="connsiteY3" fmla="*/ 687748 h 819256"/>
              <a:gd name="connsiteX4" fmla="*/ 2360886 w 4330262"/>
              <a:gd name="connsiteY4" fmla="*/ 740421 h 819256"/>
              <a:gd name="connsiteX5" fmla="*/ 2619706 w 4330262"/>
              <a:gd name="connsiteY5" fmla="*/ 706065 h 819256"/>
              <a:gd name="connsiteX6" fmla="*/ 2155779 w 4330262"/>
              <a:gd name="connsiteY6" fmla="*/ 819256 h 819256"/>
              <a:gd name="connsiteX7" fmla="*/ 1691850 w 4330262"/>
              <a:gd name="connsiteY7" fmla="*/ 712936 h 819256"/>
              <a:gd name="connsiteX8" fmla="*/ 1969376 w 4330262"/>
              <a:gd name="connsiteY8" fmla="*/ 733550 h 819256"/>
              <a:gd name="connsiteX9" fmla="*/ 1969376 w 4330262"/>
              <a:gd name="connsiteY9" fmla="*/ 687748 h 819256"/>
              <a:gd name="connsiteX10" fmla="*/ 0 w 4330262"/>
              <a:gd name="connsiteY10" fmla="*/ 687748 h 819256"/>
              <a:gd name="connsiteX11" fmla="*/ 18705 w 4330262"/>
              <a:gd name="connsiteY11" fmla="*/ 0 h 819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30262" h="819256">
                <a:moveTo>
                  <a:pt x="18705" y="0"/>
                </a:moveTo>
                <a:lnTo>
                  <a:pt x="4302204" y="20613"/>
                </a:lnTo>
                <a:lnTo>
                  <a:pt x="4330262" y="687748"/>
                </a:lnTo>
                <a:lnTo>
                  <a:pt x="2360886" y="687748"/>
                </a:lnTo>
                <a:lnTo>
                  <a:pt x="2360886" y="740421"/>
                </a:lnTo>
                <a:lnTo>
                  <a:pt x="2619706" y="706065"/>
                </a:lnTo>
                <a:lnTo>
                  <a:pt x="2155779" y="819256"/>
                </a:lnTo>
                <a:lnTo>
                  <a:pt x="1691850" y="712936"/>
                </a:lnTo>
                <a:lnTo>
                  <a:pt x="1969376" y="733550"/>
                </a:lnTo>
                <a:lnTo>
                  <a:pt x="1969376" y="687748"/>
                </a:lnTo>
                <a:lnTo>
                  <a:pt x="0" y="687748"/>
                </a:lnTo>
                <a:lnTo>
                  <a:pt x="18705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hr-HR" sz="2400" dirty="0">
                <a:solidFill>
                  <a:prstClr val="black"/>
                </a:solidFill>
              </a:rPr>
              <a:t>Promotri klimatski dijagram. Usporedi padaline i temperature tijekom godine</a:t>
            </a:r>
            <a:r>
              <a:rPr lang="hr-HR" sz="2000" dirty="0">
                <a:solidFill>
                  <a:prstClr val="black"/>
                </a:solidFill>
              </a:rPr>
              <a:t>. </a:t>
            </a:r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ADCD6B50-2C22-402E-BF25-523E9E4ABB18}"/>
              </a:ext>
            </a:extLst>
          </p:cNvPr>
          <p:cNvSpPr txBox="1"/>
          <p:nvPr/>
        </p:nvSpPr>
        <p:spPr>
          <a:xfrm>
            <a:off x="839788" y="1439917"/>
            <a:ext cx="3679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r-HR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5. Stepska klima</a:t>
            </a:r>
            <a:endParaRPr kumimoji="0" lang="hr-H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345A51F2-E120-4F51-9D1F-20DD1EEE3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170" y="2189108"/>
            <a:ext cx="6590814" cy="4389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Pravokutnik: zaobljeni kutovi 5">
            <a:extLst>
              <a:ext uri="{FF2B5EF4-FFF2-40B4-BE49-F238E27FC236}">
                <a16:creationId xmlns:a16="http://schemas.microsoft.com/office/drawing/2014/main" id="{37554D35-C9E9-4CF1-B7FB-382023FD229C}"/>
              </a:ext>
            </a:extLst>
          </p:cNvPr>
          <p:cNvSpPr/>
          <p:nvPr/>
        </p:nvSpPr>
        <p:spPr>
          <a:xfrm>
            <a:off x="2743200" y="5932337"/>
            <a:ext cx="1282262" cy="38438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schemeClr val="tx1"/>
                </a:solidFill>
              </a:rPr>
              <a:t>Stepa</a:t>
            </a:r>
          </a:p>
        </p:txBody>
      </p:sp>
    </p:spTree>
    <p:extLst>
      <p:ext uri="{BB962C8B-B14F-4D97-AF65-F5344CB8AC3E}">
        <p14:creationId xmlns:p14="http://schemas.microsoft.com/office/powerpoint/2010/main" val="1723860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lak 9">
            <a:extLst>
              <a:ext uri="{FF2B5EF4-FFF2-40B4-BE49-F238E27FC236}">
                <a16:creationId xmlns:a16="http://schemas.microsoft.com/office/drawing/2014/main" id="{0342DFD6-B31F-424A-B8C1-71814CC2DE8E}"/>
              </a:ext>
            </a:extLst>
          </p:cNvPr>
          <p:cNvSpPr/>
          <p:nvPr/>
        </p:nvSpPr>
        <p:spPr>
          <a:xfrm>
            <a:off x="8786110" y="1240221"/>
            <a:ext cx="3112884" cy="147854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7047 w 43256"/>
              <a:gd name="connsiteY17" fmla="*/ 29824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34165 w 43256"/>
              <a:gd name="connsiteY8" fmla="*/ 22813 h 43219"/>
              <a:gd name="connsiteX9" fmla="*/ 37416 w 43256"/>
              <a:gd name="connsiteY9" fmla="*/ 29949 h 43219"/>
              <a:gd name="connsiteX10" fmla="*/ 41834 w 43256"/>
              <a:gd name="connsiteY10" fmla="*/ 15213 h 43219"/>
              <a:gd name="connsiteX11" fmla="*/ 40386 w 43256"/>
              <a:gd name="connsiteY11" fmla="*/ 17889 h 43219"/>
              <a:gd name="connsiteX12" fmla="*/ 38360 w 43256"/>
              <a:gd name="connsiteY12" fmla="*/ 5285 h 43219"/>
              <a:gd name="connsiteX13" fmla="*/ 38436 w 43256"/>
              <a:gd name="connsiteY13" fmla="*/ 6549 h 43219"/>
              <a:gd name="connsiteX14" fmla="*/ 29114 w 43256"/>
              <a:gd name="connsiteY14" fmla="*/ 3811 h 43219"/>
              <a:gd name="connsiteX15" fmla="*/ 29856 w 43256"/>
              <a:gd name="connsiteY15" fmla="*/ 2199 h 43219"/>
              <a:gd name="connsiteX16" fmla="*/ 22177 w 43256"/>
              <a:gd name="connsiteY16" fmla="*/ 4579 h 43219"/>
              <a:gd name="connsiteX17" fmla="*/ 22536 w 43256"/>
              <a:gd name="connsiteY17" fmla="*/ 3189 h 43219"/>
              <a:gd name="connsiteX18" fmla="*/ 14036 w 43256"/>
              <a:gd name="connsiteY18" fmla="*/ 5051 h 43219"/>
              <a:gd name="connsiteX19" fmla="*/ 15336 w 43256"/>
              <a:gd name="connsiteY19" fmla="*/ 6399 h 43219"/>
              <a:gd name="connsiteX20" fmla="*/ 4163 w 43256"/>
              <a:gd name="connsiteY20" fmla="*/ 15648 h 43219"/>
              <a:gd name="connsiteX21" fmla="*/ 3936 w 43256"/>
              <a:gd name="connsiteY21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23375 w 43256"/>
              <a:gd name="connsiteY14" fmla="*/ 38148 h 40633"/>
              <a:gd name="connsiteX15" fmla="*/ 16516 w 43256"/>
              <a:gd name="connsiteY15" fmla="*/ 39125 h 40633"/>
              <a:gd name="connsiteX16" fmla="*/ 5840 w 43256"/>
              <a:gd name="connsiteY16" fmla="*/ 35331 h 40633"/>
              <a:gd name="connsiteX17" fmla="*/ 7047 w 43256"/>
              <a:gd name="connsiteY17" fmla="*/ 29824 h 40633"/>
              <a:gd name="connsiteX18" fmla="*/ 2149 w 43256"/>
              <a:gd name="connsiteY18" fmla="*/ 25410 h 40633"/>
              <a:gd name="connsiteX19" fmla="*/ 31 w 43256"/>
              <a:gd name="connsiteY19" fmla="*/ 19563 h 40633"/>
              <a:gd name="connsiteX20" fmla="*/ 3899 w 43256"/>
              <a:gd name="connsiteY20" fmla="*/ 14366 h 40633"/>
              <a:gd name="connsiteX21" fmla="*/ 3936 w 43256"/>
              <a:gd name="connsiteY21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16514 w 43256"/>
              <a:gd name="connsiteY4" fmla="*/ 38949 h 40633"/>
              <a:gd name="connsiteX5" fmla="*/ 15846 w 43256"/>
              <a:gd name="connsiteY5" fmla="*/ 37209 h 40633"/>
              <a:gd name="connsiteX6" fmla="*/ 28863 w 43256"/>
              <a:gd name="connsiteY6" fmla="*/ 34610 h 40633"/>
              <a:gd name="connsiteX7" fmla="*/ 28596 w 43256"/>
              <a:gd name="connsiteY7" fmla="*/ 36519 h 40633"/>
              <a:gd name="connsiteX8" fmla="*/ 34165 w 43256"/>
              <a:gd name="connsiteY8" fmla="*/ 22813 h 40633"/>
              <a:gd name="connsiteX9" fmla="*/ 37416 w 43256"/>
              <a:gd name="connsiteY9" fmla="*/ 29949 h 40633"/>
              <a:gd name="connsiteX10" fmla="*/ 41834 w 43256"/>
              <a:gd name="connsiteY10" fmla="*/ 15213 h 40633"/>
              <a:gd name="connsiteX11" fmla="*/ 40386 w 43256"/>
              <a:gd name="connsiteY11" fmla="*/ 17889 h 40633"/>
              <a:gd name="connsiteX12" fmla="*/ 38360 w 43256"/>
              <a:gd name="connsiteY12" fmla="*/ 5285 h 40633"/>
              <a:gd name="connsiteX13" fmla="*/ 38436 w 43256"/>
              <a:gd name="connsiteY13" fmla="*/ 6549 h 40633"/>
              <a:gd name="connsiteX14" fmla="*/ 29114 w 43256"/>
              <a:gd name="connsiteY14" fmla="*/ 3811 h 40633"/>
              <a:gd name="connsiteX15" fmla="*/ 29856 w 43256"/>
              <a:gd name="connsiteY15" fmla="*/ 2199 h 40633"/>
              <a:gd name="connsiteX16" fmla="*/ 22177 w 43256"/>
              <a:gd name="connsiteY16" fmla="*/ 4579 h 40633"/>
              <a:gd name="connsiteX17" fmla="*/ 22536 w 43256"/>
              <a:gd name="connsiteY17" fmla="*/ 3189 h 40633"/>
              <a:gd name="connsiteX18" fmla="*/ 14036 w 43256"/>
              <a:gd name="connsiteY18" fmla="*/ 5051 h 40633"/>
              <a:gd name="connsiteX19" fmla="*/ 15336 w 43256"/>
              <a:gd name="connsiteY19" fmla="*/ 6399 h 40633"/>
              <a:gd name="connsiteX20" fmla="*/ 4163 w 43256"/>
              <a:gd name="connsiteY20" fmla="*/ 15648 h 40633"/>
              <a:gd name="connsiteX21" fmla="*/ 3936 w 43256"/>
              <a:gd name="connsiteY21" fmla="*/ 14229 h 40633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23375 w 43256"/>
              <a:gd name="connsiteY14" fmla="*/ 38148 h 40633"/>
              <a:gd name="connsiteX15" fmla="*/ 16516 w 43256"/>
              <a:gd name="connsiteY15" fmla="*/ 39125 h 40633"/>
              <a:gd name="connsiteX16" fmla="*/ 5840 w 43256"/>
              <a:gd name="connsiteY16" fmla="*/ 35331 h 40633"/>
              <a:gd name="connsiteX17" fmla="*/ 7047 w 43256"/>
              <a:gd name="connsiteY17" fmla="*/ 29824 h 40633"/>
              <a:gd name="connsiteX18" fmla="*/ 2149 w 43256"/>
              <a:gd name="connsiteY18" fmla="*/ 25410 h 40633"/>
              <a:gd name="connsiteX19" fmla="*/ 31 w 43256"/>
              <a:gd name="connsiteY19" fmla="*/ 19563 h 40633"/>
              <a:gd name="connsiteX20" fmla="*/ 3899 w 43256"/>
              <a:gd name="connsiteY20" fmla="*/ 14366 h 40633"/>
              <a:gd name="connsiteX21" fmla="*/ 3936 w 43256"/>
              <a:gd name="connsiteY21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16514 w 43256"/>
              <a:gd name="connsiteY4" fmla="*/ 38949 h 40633"/>
              <a:gd name="connsiteX5" fmla="*/ 15846 w 43256"/>
              <a:gd name="connsiteY5" fmla="*/ 37209 h 40633"/>
              <a:gd name="connsiteX6" fmla="*/ 28863 w 43256"/>
              <a:gd name="connsiteY6" fmla="*/ 34610 h 40633"/>
              <a:gd name="connsiteX7" fmla="*/ 28596 w 43256"/>
              <a:gd name="connsiteY7" fmla="*/ 36519 h 40633"/>
              <a:gd name="connsiteX8" fmla="*/ 34165 w 43256"/>
              <a:gd name="connsiteY8" fmla="*/ 22813 h 40633"/>
              <a:gd name="connsiteX9" fmla="*/ 37416 w 43256"/>
              <a:gd name="connsiteY9" fmla="*/ 29949 h 40633"/>
              <a:gd name="connsiteX10" fmla="*/ 41834 w 43256"/>
              <a:gd name="connsiteY10" fmla="*/ 15213 h 40633"/>
              <a:gd name="connsiteX11" fmla="*/ 40386 w 43256"/>
              <a:gd name="connsiteY11" fmla="*/ 17889 h 40633"/>
              <a:gd name="connsiteX12" fmla="*/ 38360 w 43256"/>
              <a:gd name="connsiteY12" fmla="*/ 5285 h 40633"/>
              <a:gd name="connsiteX13" fmla="*/ 38436 w 43256"/>
              <a:gd name="connsiteY13" fmla="*/ 6549 h 40633"/>
              <a:gd name="connsiteX14" fmla="*/ 29114 w 43256"/>
              <a:gd name="connsiteY14" fmla="*/ 3811 h 40633"/>
              <a:gd name="connsiteX15" fmla="*/ 29856 w 43256"/>
              <a:gd name="connsiteY15" fmla="*/ 2199 h 40633"/>
              <a:gd name="connsiteX16" fmla="*/ 22177 w 43256"/>
              <a:gd name="connsiteY16" fmla="*/ 4579 h 40633"/>
              <a:gd name="connsiteX17" fmla="*/ 22536 w 43256"/>
              <a:gd name="connsiteY17" fmla="*/ 8006 h 40633"/>
              <a:gd name="connsiteX18" fmla="*/ 14036 w 43256"/>
              <a:gd name="connsiteY18" fmla="*/ 5051 h 40633"/>
              <a:gd name="connsiteX19" fmla="*/ 15336 w 43256"/>
              <a:gd name="connsiteY19" fmla="*/ 6399 h 40633"/>
              <a:gd name="connsiteX20" fmla="*/ 4163 w 43256"/>
              <a:gd name="connsiteY20" fmla="*/ 15648 h 40633"/>
              <a:gd name="connsiteX21" fmla="*/ 3936 w 43256"/>
              <a:gd name="connsiteY21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5707" y="37385"/>
                  <a:pt x="23375" y="38148"/>
                </a:cubicBezTo>
                <a:cubicBezTo>
                  <a:pt x="20627" y="39047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7642" y="32598"/>
                  <a:pt x="7047" y="29824"/>
                </a:cubicBezTo>
                <a:cubicBezTo>
                  <a:pt x="6616" y="27817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8447"/>
                  <a:pt x="22536" y="8006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Pozorno promotri klimatski dijagram.</a:t>
            </a:r>
            <a:endParaRPr lang="hr-HR" sz="2400" dirty="0">
              <a:solidFill>
                <a:schemeClr val="tx1"/>
              </a:solidFill>
            </a:endParaRPr>
          </a:p>
        </p:txBody>
      </p:sp>
      <p:sp>
        <p:nvSpPr>
          <p:cNvPr id="3" name="Dijagram toka: Izmjenična obrada 2">
            <a:extLst>
              <a:ext uri="{FF2B5EF4-FFF2-40B4-BE49-F238E27FC236}">
                <a16:creationId xmlns:a16="http://schemas.microsoft.com/office/drawing/2014/main" id="{64582F42-BCA9-414E-9D11-44EF12E4922C}"/>
              </a:ext>
            </a:extLst>
          </p:cNvPr>
          <p:cNvSpPr/>
          <p:nvPr/>
        </p:nvSpPr>
        <p:spPr>
          <a:xfrm>
            <a:off x="4545724" y="1384272"/>
            <a:ext cx="3100552" cy="798786"/>
          </a:xfrm>
          <a:prstGeom prst="flowChartAlternateProcess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3DA7CB-9939-0242-AD2D-4B922B7D6E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55784"/>
            <a:ext cx="9144000" cy="1655763"/>
          </a:xfrm>
        </p:spPr>
        <p:txBody>
          <a:bodyPr>
            <a:normAutofit/>
          </a:bodyPr>
          <a:lstStyle/>
          <a:p>
            <a:r>
              <a:rPr lang="hr-HR" sz="4000" b="1" dirty="0">
                <a:latin typeface="+mn-lt"/>
              </a:rPr>
              <a:t>Ponavljanje</a:t>
            </a:r>
            <a:endParaRPr lang="x-none" sz="4000" b="1" dirty="0">
              <a:latin typeface="+mn-lt"/>
            </a:endParaRPr>
          </a:p>
        </p:txBody>
      </p:sp>
      <p:sp>
        <p:nvSpPr>
          <p:cNvPr id="4" name="Dijagram toka: Izmjenična obrada 3">
            <a:extLst>
              <a:ext uri="{FF2B5EF4-FFF2-40B4-BE49-F238E27FC236}">
                <a16:creationId xmlns:a16="http://schemas.microsoft.com/office/drawing/2014/main" id="{0E9132CB-A9E4-404C-8AD5-54E9209AB806}"/>
              </a:ext>
            </a:extLst>
          </p:cNvPr>
          <p:cNvSpPr/>
          <p:nvPr/>
        </p:nvSpPr>
        <p:spPr>
          <a:xfrm>
            <a:off x="294289" y="2369671"/>
            <a:ext cx="5770180" cy="2170660"/>
          </a:xfrm>
          <a:prstGeom prst="flowChartAlternateProcess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dirty="0">
                <a:solidFill>
                  <a:schemeClr val="tx1"/>
                </a:solidFill>
              </a:rPr>
              <a:t>Nadopuni rečenicu:</a:t>
            </a:r>
          </a:p>
          <a:p>
            <a:pPr algn="ctr"/>
            <a:r>
              <a:rPr lang="hr-HR" sz="2400" dirty="0">
                <a:solidFill>
                  <a:schemeClr val="tx1"/>
                </a:solidFill>
              </a:rPr>
              <a:t>Na klimu Europe utječu brojni _______________ __________________,              </a:t>
            </a:r>
          </a:p>
          <a:p>
            <a:pPr algn="ctr"/>
            <a:r>
              <a:rPr lang="hr-HR" sz="2400" dirty="0">
                <a:solidFill>
                  <a:schemeClr val="tx1"/>
                </a:solidFill>
              </a:rPr>
              <a:t>od kojih su najvažniji (navedi barem četiri) __________________________________.</a:t>
            </a:r>
          </a:p>
          <a:p>
            <a:pPr marL="342900" indent="-342900" algn="ctr">
              <a:buAutoNum type="alphaLcParenR"/>
            </a:pPr>
            <a:endParaRPr lang="hr-HR" dirty="0"/>
          </a:p>
        </p:txBody>
      </p:sp>
      <p:sp>
        <p:nvSpPr>
          <p:cNvPr id="6" name="Dijagram toka: Izmjenična obrada 5">
            <a:extLst>
              <a:ext uri="{FF2B5EF4-FFF2-40B4-BE49-F238E27FC236}">
                <a16:creationId xmlns:a16="http://schemas.microsoft.com/office/drawing/2014/main" id="{213C7C76-539A-4FDF-A7E2-023FB0B6486E}"/>
              </a:ext>
            </a:extLst>
          </p:cNvPr>
          <p:cNvSpPr/>
          <p:nvPr/>
        </p:nvSpPr>
        <p:spPr>
          <a:xfrm>
            <a:off x="1324302" y="4997256"/>
            <a:ext cx="3563007" cy="1414054"/>
          </a:xfrm>
          <a:prstGeom prst="flowChartAlternateProcess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dirty="0">
                <a:solidFill>
                  <a:schemeClr val="tx1"/>
                </a:solidFill>
              </a:rPr>
              <a:t>Koji je tip vegetacije karakterističan za vlažnu snježno-šumsku klimu?</a:t>
            </a:r>
          </a:p>
        </p:txBody>
      </p:sp>
      <p:sp>
        <p:nvSpPr>
          <p:cNvPr id="7" name="Dijagram toka: Izmjenična obrada 6">
            <a:extLst>
              <a:ext uri="{FF2B5EF4-FFF2-40B4-BE49-F238E27FC236}">
                <a16:creationId xmlns:a16="http://schemas.microsoft.com/office/drawing/2014/main" id="{2112F688-BA81-4B57-94D9-0AF721B7B717}"/>
              </a:ext>
            </a:extLst>
          </p:cNvPr>
          <p:cNvSpPr/>
          <p:nvPr/>
        </p:nvSpPr>
        <p:spPr>
          <a:xfrm>
            <a:off x="6684038" y="2369672"/>
            <a:ext cx="5392349" cy="4301838"/>
          </a:xfrm>
          <a:prstGeom prst="flowChartAlternateProcess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1BE68947-2F15-4258-8543-61ADDDEB0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7335" y="2895984"/>
            <a:ext cx="3174665" cy="3681505"/>
          </a:xfrm>
          <a:prstGeom prst="rect">
            <a:avLst/>
          </a:prstGeom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BA03E889-D20C-44B6-8A9F-272314CF1DEB}"/>
              </a:ext>
            </a:extLst>
          </p:cNvPr>
          <p:cNvSpPr txBox="1"/>
          <p:nvPr/>
        </p:nvSpPr>
        <p:spPr>
          <a:xfrm>
            <a:off x="6796386" y="2443099"/>
            <a:ext cx="238965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Na temelju vrijednosti količine padalina i temperature zaključi kojem tipu klime pripada ovaj klimatski dijagram. Koja su obilježja navedene klime?</a:t>
            </a:r>
          </a:p>
        </p:txBody>
      </p:sp>
    </p:spTree>
    <p:extLst>
      <p:ext uri="{BB962C8B-B14F-4D97-AF65-F5344CB8AC3E}">
        <p14:creationId xmlns:p14="http://schemas.microsoft.com/office/powerpoint/2010/main" val="405581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 animBg="1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DA7CB-9939-0242-AD2D-4B922B7D6E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40968"/>
            <a:ext cx="9144000" cy="1655763"/>
          </a:xfrm>
        </p:spPr>
        <p:txBody>
          <a:bodyPr>
            <a:normAutofit/>
          </a:bodyPr>
          <a:lstStyle/>
          <a:p>
            <a:r>
              <a:rPr kumimoji="0" lang="hr-HR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Nakon današnjeg sata moći ćete…</a:t>
            </a:r>
            <a:endParaRPr lang="x-none" sz="4800" dirty="0">
              <a:latin typeface="+mn-lt"/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1C42D4AA-635D-4085-9E75-B79353C569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157174"/>
            <a:ext cx="9144000" cy="1402448"/>
          </a:xfrm>
        </p:spPr>
        <p:txBody>
          <a:bodyPr>
            <a:normAutofit/>
          </a:bodyPr>
          <a:lstStyle/>
          <a:p>
            <a:r>
              <a:rPr lang="hr-HR" dirty="0"/>
              <a:t>- obrazložiti utjecaj klimatskih čimbenika na klimu, usporediti najzastupljenije tipove klime s pomoću klimatskih dijagrama te navesti i opisati pripadajuću vegetaciju</a:t>
            </a:r>
          </a:p>
        </p:txBody>
      </p:sp>
    </p:spTree>
    <p:extLst>
      <p:ext uri="{BB962C8B-B14F-4D97-AF65-F5344CB8AC3E}">
        <p14:creationId xmlns:p14="http://schemas.microsoft.com/office/powerpoint/2010/main" val="504629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DA7CB-9939-0242-AD2D-4B922B7D6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8223" y="1049352"/>
            <a:ext cx="10515600" cy="964421"/>
          </a:xfrm>
        </p:spPr>
        <p:txBody>
          <a:bodyPr>
            <a:normAutofit/>
          </a:bodyPr>
          <a:lstStyle/>
          <a:p>
            <a:r>
              <a:rPr lang="hr-HR" sz="4800" dirty="0">
                <a:latin typeface="+mn-lt"/>
              </a:rPr>
              <a:t>Prisjetimo se…</a:t>
            </a:r>
            <a:endParaRPr lang="x-none" sz="4800" dirty="0">
              <a:latin typeface="+mn-lt"/>
            </a:endParaRP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9A358587-E138-49B3-8BF5-DB0BFAB590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02084" y="5707443"/>
            <a:ext cx="10515600" cy="3806321"/>
          </a:xfrm>
        </p:spPr>
        <p:txBody>
          <a:bodyPr>
            <a:normAutofit/>
          </a:bodyPr>
          <a:lstStyle/>
          <a:p>
            <a:endParaRPr lang="hr-HR" dirty="0">
              <a:solidFill>
                <a:schemeClr val="tx1"/>
              </a:solidFill>
            </a:endParaRPr>
          </a:p>
          <a:p>
            <a:endParaRPr lang="hr-HR" dirty="0">
              <a:solidFill>
                <a:schemeClr val="tx1"/>
              </a:solidFill>
            </a:endParaRPr>
          </a:p>
          <a:p>
            <a:endParaRPr lang="hr-HR" dirty="0"/>
          </a:p>
          <a:p>
            <a:r>
              <a:rPr lang="hr-HR" dirty="0"/>
              <a:t> </a:t>
            </a:r>
          </a:p>
        </p:txBody>
      </p:sp>
      <p:sp>
        <p:nvSpPr>
          <p:cNvPr id="6" name="Pravokutnik: zaobljeni dijagonalni kutovi 5">
            <a:extLst>
              <a:ext uri="{FF2B5EF4-FFF2-40B4-BE49-F238E27FC236}">
                <a16:creationId xmlns:a16="http://schemas.microsoft.com/office/drawing/2014/main" id="{24D28E1E-CF6F-4649-A7C5-A9AECD3B7415}"/>
              </a:ext>
            </a:extLst>
          </p:cNvPr>
          <p:cNvSpPr/>
          <p:nvPr/>
        </p:nvSpPr>
        <p:spPr>
          <a:xfrm>
            <a:off x="4950372" y="2292059"/>
            <a:ext cx="1975945" cy="714703"/>
          </a:xfrm>
          <a:prstGeom prst="round2Diag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>
                <a:solidFill>
                  <a:schemeClr val="tx1"/>
                </a:solidFill>
              </a:rPr>
              <a:t>Što je…</a:t>
            </a:r>
          </a:p>
        </p:txBody>
      </p:sp>
      <p:cxnSp>
        <p:nvCxnSpPr>
          <p:cNvPr id="8" name="Ravni poveznik sa strelicom 7">
            <a:extLst>
              <a:ext uri="{FF2B5EF4-FFF2-40B4-BE49-F238E27FC236}">
                <a16:creationId xmlns:a16="http://schemas.microsoft.com/office/drawing/2014/main" id="{A13A4241-B322-4759-9D9D-96EB39FB589E}"/>
              </a:ext>
            </a:extLst>
          </p:cNvPr>
          <p:cNvCxnSpPr>
            <a:stCxn id="6" idx="1"/>
          </p:cNvCxnSpPr>
          <p:nvPr/>
        </p:nvCxnSpPr>
        <p:spPr>
          <a:xfrm flipH="1">
            <a:off x="4445876" y="3006762"/>
            <a:ext cx="1492469" cy="6928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avni poveznik sa strelicom 9">
            <a:extLst>
              <a:ext uri="{FF2B5EF4-FFF2-40B4-BE49-F238E27FC236}">
                <a16:creationId xmlns:a16="http://schemas.microsoft.com/office/drawing/2014/main" id="{720F1413-44BE-462B-AE2D-FDD803B567F0}"/>
              </a:ext>
            </a:extLst>
          </p:cNvPr>
          <p:cNvCxnSpPr>
            <a:cxnSpLocks/>
            <a:stCxn id="6" idx="1"/>
          </p:cNvCxnSpPr>
          <p:nvPr/>
        </p:nvCxnSpPr>
        <p:spPr>
          <a:xfrm>
            <a:off x="5938345" y="3006762"/>
            <a:ext cx="1366345" cy="6928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ravokutnik: zaobljeni kutovi 11">
            <a:extLst>
              <a:ext uri="{FF2B5EF4-FFF2-40B4-BE49-F238E27FC236}">
                <a16:creationId xmlns:a16="http://schemas.microsoft.com/office/drawing/2014/main" id="{3511AD7D-F4EB-4DDD-98DE-0BE75DCFFEFA}"/>
              </a:ext>
            </a:extLst>
          </p:cNvPr>
          <p:cNvSpPr/>
          <p:nvPr/>
        </p:nvSpPr>
        <p:spPr>
          <a:xfrm>
            <a:off x="3205654" y="3429000"/>
            <a:ext cx="1240221" cy="692879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dirty="0">
                <a:solidFill>
                  <a:schemeClr val="tx1"/>
                </a:solidFill>
              </a:rPr>
              <a:t>Vrijeme</a:t>
            </a:r>
          </a:p>
        </p:txBody>
      </p:sp>
      <p:sp>
        <p:nvSpPr>
          <p:cNvPr id="13" name="Pravokutnik: zaobljeni kutovi 12">
            <a:extLst>
              <a:ext uri="{FF2B5EF4-FFF2-40B4-BE49-F238E27FC236}">
                <a16:creationId xmlns:a16="http://schemas.microsoft.com/office/drawing/2014/main" id="{F8832B8E-6C2A-4724-A6E6-77ED1EAA1593}"/>
              </a:ext>
            </a:extLst>
          </p:cNvPr>
          <p:cNvSpPr/>
          <p:nvPr/>
        </p:nvSpPr>
        <p:spPr>
          <a:xfrm>
            <a:off x="7304690" y="3429000"/>
            <a:ext cx="1240221" cy="692879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dirty="0">
                <a:solidFill>
                  <a:schemeClr val="tx1"/>
                </a:solidFill>
              </a:rPr>
              <a:t>Klima</a:t>
            </a:r>
          </a:p>
        </p:txBody>
      </p:sp>
      <p:sp>
        <p:nvSpPr>
          <p:cNvPr id="14" name="Pravokutnik: zaobljeni kutovi 13">
            <a:extLst>
              <a:ext uri="{FF2B5EF4-FFF2-40B4-BE49-F238E27FC236}">
                <a16:creationId xmlns:a16="http://schemas.microsoft.com/office/drawing/2014/main" id="{9AA447D4-8EF7-4C51-AE20-B076799CE91A}"/>
              </a:ext>
            </a:extLst>
          </p:cNvPr>
          <p:cNvSpPr/>
          <p:nvPr/>
        </p:nvSpPr>
        <p:spPr>
          <a:xfrm>
            <a:off x="1597572" y="3951890"/>
            <a:ext cx="4193628" cy="133331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Vrijeme je trenutačno stanje atmosfere nad nekim mjestom.</a:t>
            </a:r>
          </a:p>
        </p:txBody>
      </p:sp>
      <p:sp>
        <p:nvSpPr>
          <p:cNvPr id="15" name="Pravokutnik: zaobljeni kutovi 14">
            <a:extLst>
              <a:ext uri="{FF2B5EF4-FFF2-40B4-BE49-F238E27FC236}">
                <a16:creationId xmlns:a16="http://schemas.microsoft.com/office/drawing/2014/main" id="{30831E36-AC19-4C67-A7B9-3EA29B652BFD}"/>
              </a:ext>
            </a:extLst>
          </p:cNvPr>
          <p:cNvSpPr/>
          <p:nvPr/>
        </p:nvSpPr>
        <p:spPr>
          <a:xfrm>
            <a:off x="6190593" y="3951890"/>
            <a:ext cx="3941379" cy="133331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Klima je prosječno stanje atmosfere nad nekim mjestom mjereno u dužem vremenskom razdoblju.</a:t>
            </a:r>
          </a:p>
        </p:txBody>
      </p:sp>
    </p:spTree>
    <p:extLst>
      <p:ext uri="{BB962C8B-B14F-4D97-AF65-F5344CB8AC3E}">
        <p14:creationId xmlns:p14="http://schemas.microsoft.com/office/powerpoint/2010/main" val="2308050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DA7CB-9939-0242-AD2D-4B922B7D6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857" y="1515942"/>
            <a:ext cx="5774372" cy="926905"/>
          </a:xfrm>
        </p:spPr>
        <p:txBody>
          <a:bodyPr>
            <a:normAutofit/>
          </a:bodyPr>
          <a:lstStyle/>
          <a:p>
            <a:r>
              <a:rPr lang="hr-HR" sz="4000" dirty="0">
                <a:latin typeface="+mn-lt"/>
              </a:rPr>
              <a:t>O čemu ovisi klima Europe</a:t>
            </a:r>
            <a:endParaRPr lang="x-none" sz="4000" dirty="0">
              <a:latin typeface="+mn-lt"/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9D696DCF-7D16-4368-8DCC-E59C0AC287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1338" y="2501292"/>
            <a:ext cx="11025352" cy="4173415"/>
          </a:xfrm>
        </p:spPr>
        <p:txBody>
          <a:bodyPr>
            <a:normAutofit/>
          </a:bodyPr>
          <a:lstStyle/>
          <a:p>
            <a:r>
              <a:rPr lang="hr-HR" sz="2400" dirty="0"/>
              <a:t>udaljenost od ekvatora</a:t>
            </a:r>
          </a:p>
          <a:p>
            <a:pPr marL="0" indent="0">
              <a:buNone/>
            </a:pPr>
            <a:r>
              <a:rPr lang="hr-HR" sz="2400" dirty="0"/>
              <a:t>	- najveći dio Europe smješten je u  sjevernom umjerenom pojasu</a:t>
            </a:r>
          </a:p>
          <a:p>
            <a:pPr marL="0" indent="0">
              <a:buNone/>
            </a:pPr>
            <a:r>
              <a:rPr lang="hr-HR" sz="2400" dirty="0"/>
              <a:t>	- prevladavaju umjerene klime</a:t>
            </a:r>
          </a:p>
          <a:p>
            <a:pPr marL="0" indent="0">
              <a:buNone/>
            </a:pPr>
            <a:r>
              <a:rPr lang="hr-HR" sz="2400" dirty="0"/>
              <a:t>	- pravilna izmjena godišnjih doba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r-HR" sz="2400" dirty="0">
                <a:solidFill>
                  <a:prstClr val="black"/>
                </a:solidFill>
                <a:latin typeface="Calibri"/>
              </a:rPr>
              <a:t>r</a:t>
            </a:r>
            <a:r>
              <a:rPr kumimoji="0" lang="hr-H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aspodjela</a:t>
            </a: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kopna i mora (utjecaj mora raste od istoka prema zapadu)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r-HR" sz="2400" dirty="0">
                <a:solidFill>
                  <a:prstClr val="black"/>
                </a:solidFill>
                <a:latin typeface="Calibri"/>
              </a:rPr>
              <a:t>m</a:t>
            </a:r>
            <a:r>
              <a:rPr kumimoji="0" lang="hr-H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aritimnost</a:t>
            </a: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- more se sporije hladi, ali i zagrijava pa ublažava toplinske razlike tijekom godine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hr-HR" sz="2400" dirty="0">
                <a:solidFill>
                  <a:prstClr val="black"/>
                </a:solidFill>
                <a:latin typeface="Calibri"/>
              </a:rPr>
              <a:t>	- u</a:t>
            </a:r>
            <a:r>
              <a:rPr kumimoji="0" lang="hr-H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tjecaj</a:t>
            </a: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mora je veći na zapadu nego na istoku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kontinentalost</a:t>
            </a: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(prema istoku se povećava utjecaj </a:t>
            </a:r>
            <a:r>
              <a:rPr kumimoji="0" lang="hr-H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kontinentalnosti</a:t>
            </a: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0" indent="0">
              <a:buNone/>
            </a:pPr>
            <a:endParaRPr lang="hr-HR" dirty="0"/>
          </a:p>
          <a:p>
            <a:endParaRPr lang="hr-HR" dirty="0"/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CEC87CB8-08AD-41AC-963D-4AFFD92CEBC8}"/>
              </a:ext>
            </a:extLst>
          </p:cNvPr>
          <p:cNvSpPr txBox="1"/>
          <p:nvPr/>
        </p:nvSpPr>
        <p:spPr>
          <a:xfrm>
            <a:off x="220718" y="2037982"/>
            <a:ext cx="4162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Brojni klimatski čimbenici</a:t>
            </a:r>
          </a:p>
        </p:txBody>
      </p:sp>
    </p:spTree>
    <p:extLst>
      <p:ext uri="{BB962C8B-B14F-4D97-AF65-F5344CB8AC3E}">
        <p14:creationId xmlns:p14="http://schemas.microsoft.com/office/powerpoint/2010/main" val="241038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id="{5D969C6D-D775-4D6B-9260-AA784F8FF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537811"/>
          </a:xfrm>
        </p:spPr>
        <p:txBody>
          <a:bodyPr>
            <a:normAutofit fontScale="90000"/>
          </a:bodyPr>
          <a:lstStyle/>
          <a:p>
            <a:br>
              <a:rPr lang="hr-HR" dirty="0"/>
            </a:br>
            <a:br>
              <a:rPr lang="hr-HR" dirty="0"/>
            </a:br>
            <a:endParaRPr lang="hr-HR" dirty="0"/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0FA42C56-15D8-45F9-8B6C-CC445018E0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18464" y="4678079"/>
            <a:ext cx="3932237" cy="363560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hr-HR" dirty="0"/>
          </a:p>
        </p:txBody>
      </p:sp>
      <p:pic>
        <p:nvPicPr>
          <p:cNvPr id="8" name="Rezervirano mjesto sadržaja 7" descr="Slika na kojoj se prikazuje karta&#10;&#10;Opis je automatski generiran">
            <a:extLst>
              <a:ext uri="{FF2B5EF4-FFF2-40B4-BE49-F238E27FC236}">
                <a16:creationId xmlns:a16="http://schemas.microsoft.com/office/drawing/2014/main" id="{A7766030-277A-4F1D-B5F4-1321EB7965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47783" y="1207759"/>
            <a:ext cx="6465215" cy="5539882"/>
          </a:xfrm>
        </p:spPr>
      </p:pic>
      <p:sp>
        <p:nvSpPr>
          <p:cNvPr id="2" name="Strelica: pruge udesno 1">
            <a:extLst>
              <a:ext uri="{FF2B5EF4-FFF2-40B4-BE49-F238E27FC236}">
                <a16:creationId xmlns:a16="http://schemas.microsoft.com/office/drawing/2014/main" id="{A3575F7D-95DD-4655-B22A-3F3AB5F37B78}"/>
              </a:ext>
            </a:extLst>
          </p:cNvPr>
          <p:cNvSpPr/>
          <p:nvPr/>
        </p:nvSpPr>
        <p:spPr>
          <a:xfrm>
            <a:off x="2147839" y="3143081"/>
            <a:ext cx="3499944" cy="1365370"/>
          </a:xfrm>
          <a:prstGeom prst="striped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Pozorno promotri kartu!</a:t>
            </a:r>
          </a:p>
        </p:txBody>
      </p:sp>
      <p:sp>
        <p:nvSpPr>
          <p:cNvPr id="4" name="Pravokutnik: zaobljeni dijagonalni kutovi 3">
            <a:extLst>
              <a:ext uri="{FF2B5EF4-FFF2-40B4-BE49-F238E27FC236}">
                <a16:creationId xmlns:a16="http://schemas.microsoft.com/office/drawing/2014/main" id="{39FDEAFB-C457-4352-AA2F-994484B7D3E3}"/>
              </a:ext>
            </a:extLst>
          </p:cNvPr>
          <p:cNvSpPr/>
          <p:nvPr/>
        </p:nvSpPr>
        <p:spPr>
          <a:xfrm>
            <a:off x="672662" y="1571784"/>
            <a:ext cx="3499944" cy="1365370"/>
          </a:xfrm>
          <a:prstGeom prst="round2Diag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Što se događa s temperaturom od juga prema sjeveru? </a:t>
            </a:r>
            <a:r>
              <a:rPr lang="hr-HR" sz="2400" dirty="0">
                <a:solidFill>
                  <a:prstClr val="black"/>
                </a:solidFill>
                <a:latin typeface="Calibri"/>
              </a:rPr>
              <a:t>Obrazloži svoj odgovor</a:t>
            </a: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6" name="Pravokutnik: zaobljeni dijagonalni kutovi 5">
            <a:extLst>
              <a:ext uri="{FF2B5EF4-FFF2-40B4-BE49-F238E27FC236}">
                <a16:creationId xmlns:a16="http://schemas.microsoft.com/office/drawing/2014/main" id="{95904043-41B5-493B-BF53-72BCE01A23C0}"/>
              </a:ext>
            </a:extLst>
          </p:cNvPr>
          <p:cNvSpPr/>
          <p:nvPr/>
        </p:nvSpPr>
        <p:spPr>
          <a:xfrm>
            <a:off x="672662" y="4603531"/>
            <a:ext cx="3499944" cy="1513490"/>
          </a:xfrm>
          <a:prstGeom prst="round2Diag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dirty="0">
                <a:solidFill>
                  <a:schemeClr val="tx1"/>
                </a:solidFill>
              </a:rPr>
              <a:t>Što se događa s padalinama od zapada prema istoku? Obrazloži svoj odgovor.</a:t>
            </a:r>
          </a:p>
        </p:txBody>
      </p:sp>
    </p:spTree>
    <p:extLst>
      <p:ext uri="{BB962C8B-B14F-4D97-AF65-F5344CB8AC3E}">
        <p14:creationId xmlns:p14="http://schemas.microsoft.com/office/powerpoint/2010/main" val="349336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Rezervirano mjesto sadržaja 11">
            <a:extLst>
              <a:ext uri="{FF2B5EF4-FFF2-40B4-BE49-F238E27FC236}">
                <a16:creationId xmlns:a16="http://schemas.microsoft.com/office/drawing/2014/main" id="{F1E54BFD-B0B7-4221-98E1-FA0E48F2517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1769693"/>
              </p:ext>
            </p:extLst>
          </p:nvPr>
        </p:nvGraphicFramePr>
        <p:xfrm>
          <a:off x="756745" y="1271751"/>
          <a:ext cx="10268607" cy="45614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16233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2D8947D0-31D1-41D3-94C9-173B2D3339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graphicEl>
                                              <a:dgm id="{2D8947D0-31D1-41D3-94C9-173B2D3339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graphicEl>
                                              <a:dgm id="{2D8947D0-31D1-41D3-94C9-173B2D3339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graphicEl>
                                              <a:dgm id="{2D8947D0-31D1-41D3-94C9-173B2D3339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421F487F-2E90-442B-85A3-ABE385D409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graphicEl>
                                              <a:dgm id="{421F487F-2E90-442B-85A3-ABE385D409D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>
                                            <p:graphicEl>
                                              <a:dgm id="{421F487F-2E90-442B-85A3-ABE385D409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>
                                            <p:graphicEl>
                                              <a:dgm id="{421F487F-2E90-442B-85A3-ABE385D409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47D557AD-143D-4094-AFBB-25D9449716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>
                                            <p:graphicEl>
                                              <a:dgm id="{47D557AD-143D-4094-AFBB-25D9449716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>
                                            <p:graphicEl>
                                              <a:dgm id="{47D557AD-143D-4094-AFBB-25D9449716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>
                                            <p:graphicEl>
                                              <a:dgm id="{47D557AD-143D-4094-AFBB-25D9449716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86AC45AF-ADBD-4811-B982-95D244710F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>
                                            <p:graphicEl>
                                              <a:dgm id="{86AC45AF-ADBD-4811-B982-95D244710F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>
                                            <p:graphicEl>
                                              <a:dgm id="{86AC45AF-ADBD-4811-B982-95D244710F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>
                                            <p:graphicEl>
                                              <a:dgm id="{86AC45AF-ADBD-4811-B982-95D244710F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04CB39DC-5038-4801-9F99-6CA17962D6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>
                                            <p:graphicEl>
                                              <a:dgm id="{04CB39DC-5038-4801-9F99-6CA17962D6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>
                                            <p:graphicEl>
                                              <a:dgm id="{04CB39DC-5038-4801-9F99-6CA17962D6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>
                                            <p:graphicEl>
                                              <a:dgm id="{04CB39DC-5038-4801-9F99-6CA17962D6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B37AC1A4-CAF3-4603-8BD1-79E6F86299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>
                                            <p:graphicEl>
                                              <a:dgm id="{B37AC1A4-CAF3-4603-8BD1-79E6F86299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>
                                            <p:graphicEl>
                                              <a:dgm id="{B37AC1A4-CAF3-4603-8BD1-79E6F86299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>
                                            <p:graphicEl>
                                              <a:dgm id="{B37AC1A4-CAF3-4603-8BD1-79E6F86299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7122CBF8-677F-442E-9F28-F8801BD910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>
                                            <p:graphicEl>
                                              <a:dgm id="{7122CBF8-677F-442E-9F28-F8801BD9105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>
                                            <p:graphicEl>
                                              <a:dgm id="{7122CBF8-677F-442E-9F28-F8801BD910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>
                                            <p:graphicEl>
                                              <a:dgm id="{7122CBF8-677F-442E-9F28-F8801BD910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2B3C963A-A035-4BA8-955C-F46BCFC5AC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>
                                            <p:graphicEl>
                                              <a:dgm id="{2B3C963A-A035-4BA8-955C-F46BCFC5AC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>
                                            <p:graphicEl>
                                              <a:dgm id="{2B3C963A-A035-4BA8-955C-F46BCFC5AC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>
                                            <p:graphicEl>
                                              <a:dgm id="{2B3C963A-A035-4BA8-955C-F46BCFC5AC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03A3CC2E-1C7B-4B68-A963-DD01FFD6BE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">
                                            <p:graphicEl>
                                              <a:dgm id="{03A3CC2E-1C7B-4B68-A963-DD01FFD6BE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>
                                            <p:graphicEl>
                                              <a:dgm id="{03A3CC2E-1C7B-4B68-A963-DD01FFD6BE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>
                                            <p:graphicEl>
                                              <a:dgm id="{03A3CC2E-1C7B-4B68-A963-DD01FFD6BE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E646EBB9-35ED-49B3-B71B-5224711F53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>
                                            <p:graphicEl>
                                              <a:dgm id="{E646EBB9-35ED-49B3-B71B-5224711F53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>
                                            <p:graphicEl>
                                              <a:dgm id="{E646EBB9-35ED-49B3-B71B-5224711F53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>
                                            <p:graphicEl>
                                              <a:dgm id="{E646EBB9-35ED-49B3-B71B-5224711F53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6D954B83-2159-4E81-91A2-A0F56B5925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>
                                            <p:graphicEl>
                                              <a:dgm id="{6D954B83-2159-4E81-91A2-A0F56B5925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>
                                            <p:graphicEl>
                                              <a:dgm id="{6D954B83-2159-4E81-91A2-A0F56B5925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>
                                            <p:graphicEl>
                                              <a:dgm id="{6D954B83-2159-4E81-91A2-A0F56B5925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0B645ED8-4910-4011-8671-72353758FB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">
                                            <p:graphicEl>
                                              <a:dgm id="{0B645ED8-4910-4011-8671-72353758FB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>
                                            <p:graphicEl>
                                              <a:dgm id="{0B645ED8-4910-4011-8671-72353758FB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>
                                            <p:graphicEl>
                                              <a:dgm id="{0B645ED8-4910-4011-8671-72353758FB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A10F5319-DF79-4304-B4DA-011332D945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2">
                                            <p:graphicEl>
                                              <a:dgm id="{A10F5319-DF79-4304-B4DA-011332D945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">
                                            <p:graphicEl>
                                              <a:dgm id="{A10F5319-DF79-4304-B4DA-011332D945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2">
                                            <p:graphicEl>
                                              <a:dgm id="{A10F5319-DF79-4304-B4DA-011332D945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D6D3A79E-1D34-4C34-99A1-666B2CEB18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2">
                                            <p:graphicEl>
                                              <a:dgm id="{D6D3A79E-1D34-4C34-99A1-666B2CEB187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2">
                                            <p:graphicEl>
                                              <a:dgm id="{D6D3A79E-1D34-4C34-99A1-666B2CEB18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2">
                                            <p:graphicEl>
                                              <a:dgm id="{D6D3A79E-1D34-4C34-99A1-666B2CEB18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8FA1F2FF-107A-4F2B-AC6B-247EC152D8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2">
                                            <p:graphicEl>
                                              <a:dgm id="{8FA1F2FF-107A-4F2B-AC6B-247EC152D8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2">
                                            <p:graphicEl>
                                              <a:dgm id="{8FA1F2FF-107A-4F2B-AC6B-247EC152D8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2">
                                            <p:graphicEl>
                                              <a:dgm id="{8FA1F2FF-107A-4F2B-AC6B-247EC152D8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8B31CC1D-97B8-404C-8685-66B8CB222D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2">
                                            <p:graphicEl>
                                              <a:dgm id="{8B31CC1D-97B8-404C-8685-66B8CB222D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2">
                                            <p:graphicEl>
                                              <a:dgm id="{8B31CC1D-97B8-404C-8685-66B8CB222D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2">
                                            <p:graphicEl>
                                              <a:dgm id="{8B31CC1D-97B8-404C-8685-66B8CB222D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ED128A49-48ED-486A-82D8-B7264A1E73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2">
                                            <p:graphicEl>
                                              <a:dgm id="{ED128A49-48ED-486A-82D8-B7264A1E73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2">
                                            <p:graphicEl>
                                              <a:dgm id="{ED128A49-48ED-486A-82D8-B7264A1E73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2">
                                            <p:graphicEl>
                                              <a:dgm id="{ED128A49-48ED-486A-82D8-B7264A1E73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id="{2BE63E41-C7EA-46D9-AD85-C6F064E1A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438" y="1586634"/>
            <a:ext cx="6107550" cy="1206230"/>
          </a:xfrm>
        </p:spPr>
        <p:txBody>
          <a:bodyPr>
            <a:noAutofit/>
          </a:bodyPr>
          <a:lstStyle/>
          <a:p>
            <a:pPr marL="285750" marR="0" lvl="0" indent="-28575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tabLst/>
              <a:defRPr/>
            </a:pPr>
            <a:r>
              <a:rPr kumimoji="0" lang="hr-H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Sredozemna klima</a:t>
            </a:r>
            <a:br>
              <a:rPr kumimoji="0" lang="hr-H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lang="hr-HR" sz="4000" dirty="0">
              <a:latin typeface="+mn-lt"/>
            </a:endParaRP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C9FB7263-0189-465B-A623-4AEBCE6B44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55421" y="2365946"/>
            <a:ext cx="3502932" cy="41735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DC16833C-4097-45A2-99B3-454697D188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19460" y="2477032"/>
            <a:ext cx="7116543" cy="3800272"/>
          </a:xfrm>
        </p:spPr>
        <p:txBody>
          <a:bodyPr>
            <a:noAutofit/>
          </a:bodyPr>
          <a:lstStyle/>
          <a:p>
            <a:pPr marL="285750" indent="-285750">
              <a:buFontTx/>
              <a:buChar char="-"/>
            </a:pPr>
            <a:r>
              <a:rPr lang="hr-HR" sz="2400" dirty="0"/>
              <a:t>prostor Južne Europe</a:t>
            </a:r>
          </a:p>
          <a:p>
            <a:pPr marL="285750" indent="-285750">
              <a:buFontTx/>
              <a:buChar char="-"/>
            </a:pPr>
            <a:r>
              <a:rPr lang="hr-HR" sz="2400" dirty="0"/>
              <a:t>uski priobalni prostor zbog pružanja planina</a:t>
            </a:r>
          </a:p>
          <a:p>
            <a:pPr marL="285750" indent="-285750">
              <a:buFontTx/>
              <a:buChar char="-"/>
            </a:pPr>
            <a:r>
              <a:rPr lang="hr-HR" sz="2400" dirty="0"/>
              <a:t>vruća i suha ljeta , a blage i kišovite zime</a:t>
            </a:r>
          </a:p>
          <a:p>
            <a:pPr marL="285750" indent="-285750">
              <a:buFontTx/>
              <a:buChar char="-"/>
            </a:pPr>
            <a:r>
              <a:rPr lang="hr-HR" sz="2400" dirty="0"/>
              <a:t>krčenjem šuma najraširenija biljna zajednica postala je </a:t>
            </a:r>
            <a:r>
              <a:rPr lang="hr-HR" sz="2400" i="1" dirty="0"/>
              <a:t>makija</a:t>
            </a:r>
            <a:r>
              <a:rPr lang="hr-HR" sz="2400" dirty="0"/>
              <a:t> (zimzelena šikara)</a:t>
            </a:r>
          </a:p>
          <a:p>
            <a:pPr marL="285750" indent="-285750">
              <a:buFontTx/>
              <a:buChar char="-"/>
            </a:pPr>
            <a:r>
              <a:rPr lang="hr-HR" sz="2400" dirty="0"/>
              <a:t>prostor poznat po agrumima (citrusima) i maslinama</a:t>
            </a:r>
          </a:p>
          <a:p>
            <a:r>
              <a:rPr lang="hr-HR" sz="2400" dirty="0"/>
              <a:t>bit.ly/</a:t>
            </a:r>
            <a:r>
              <a:rPr lang="hr-HR" sz="2400" dirty="0" err="1"/>
              <a:t>BerbaMandarina</a:t>
            </a:r>
            <a:r>
              <a:rPr lang="hr-HR" sz="2400" dirty="0"/>
              <a:t> </a:t>
            </a:r>
          </a:p>
          <a:p>
            <a:endParaRPr lang="hr-HR" sz="2400" dirty="0"/>
          </a:p>
          <a:p>
            <a:endParaRPr lang="hr-HR" sz="2400" dirty="0"/>
          </a:p>
          <a:p>
            <a:pPr marL="285750" indent="-285750">
              <a:buFontTx/>
              <a:buChar char="-"/>
            </a:pPr>
            <a:endParaRPr lang="hr-HR" sz="2400" dirty="0"/>
          </a:p>
        </p:txBody>
      </p:sp>
      <p:sp>
        <p:nvSpPr>
          <p:cNvPr id="2" name="Oblak 1">
            <a:extLst>
              <a:ext uri="{FF2B5EF4-FFF2-40B4-BE49-F238E27FC236}">
                <a16:creationId xmlns:a16="http://schemas.microsoft.com/office/drawing/2014/main" id="{BC9EF99C-2CB6-45B9-8806-170F36C7EF97}"/>
              </a:ext>
            </a:extLst>
          </p:cNvPr>
          <p:cNvSpPr/>
          <p:nvPr/>
        </p:nvSpPr>
        <p:spPr>
          <a:xfrm>
            <a:off x="5423339" y="580696"/>
            <a:ext cx="3815255" cy="2848304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Promotri klimatski dijagram. U kojem godišnjem dobu ima najmanje padalina?</a:t>
            </a:r>
          </a:p>
        </p:txBody>
      </p:sp>
      <p:sp>
        <p:nvSpPr>
          <p:cNvPr id="4" name="Pravokutnik: odsječeni dijagonalni kutovi 3">
            <a:extLst>
              <a:ext uri="{FF2B5EF4-FFF2-40B4-BE49-F238E27FC236}">
                <a16:creationId xmlns:a16="http://schemas.microsoft.com/office/drawing/2014/main" id="{FD9293BD-A2A3-4CD3-9351-3C4186AF0647}"/>
              </a:ext>
            </a:extLst>
          </p:cNvPr>
          <p:cNvSpPr/>
          <p:nvPr/>
        </p:nvSpPr>
        <p:spPr>
          <a:xfrm>
            <a:off x="436114" y="5917324"/>
            <a:ext cx="6999889" cy="804860"/>
          </a:xfrm>
          <a:prstGeom prst="snip2Diag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Za koju je gospodarsku granu pogodan takav raspored padalina i temperatura? Obrazloži svoj odgovor</a:t>
            </a:r>
          </a:p>
        </p:txBody>
      </p:sp>
    </p:spTree>
    <p:extLst>
      <p:ext uri="{BB962C8B-B14F-4D97-AF65-F5344CB8AC3E}">
        <p14:creationId xmlns:p14="http://schemas.microsoft.com/office/powerpoint/2010/main" val="1530286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zervirano mjesto sadržaja 7">
            <a:extLst>
              <a:ext uri="{FF2B5EF4-FFF2-40B4-BE49-F238E27FC236}">
                <a16:creationId xmlns:a16="http://schemas.microsoft.com/office/drawing/2014/main" id="{0BA4AAB5-C5E2-4AA4-9B12-92A838CAE4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63720" y="2025973"/>
            <a:ext cx="3417530" cy="45567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78944EB3-4E61-42CA-9C96-83B11EAF2B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4858" y="2087133"/>
            <a:ext cx="8408277" cy="4223163"/>
          </a:xfrm>
        </p:spPr>
        <p:txBody>
          <a:bodyPr>
            <a:noAutofit/>
          </a:bodyPr>
          <a:lstStyle/>
          <a:p>
            <a:endParaRPr lang="hr-HR" sz="2400" dirty="0"/>
          </a:p>
          <a:p>
            <a:pPr marL="285750" indent="-285750">
              <a:buFontTx/>
              <a:buChar char="-"/>
            </a:pPr>
            <a:r>
              <a:rPr lang="hr-HR" sz="2400" dirty="0"/>
              <a:t>prevladava na prostoru Zapadne, Srednje i Jugoistočne Europe</a:t>
            </a:r>
          </a:p>
          <a:p>
            <a:pPr marL="285750" indent="-285750">
              <a:buFontTx/>
              <a:buChar char="-"/>
            </a:pPr>
            <a:r>
              <a:rPr lang="hr-HR" sz="2400" dirty="0"/>
              <a:t>u obalnim prostorima ima više padalina u hladnom dijelu godine, a u unutrašnjosti je većina padalina u toplom dijelu godine</a:t>
            </a:r>
          </a:p>
          <a:p>
            <a:pPr marL="285750" indent="-285750">
              <a:buFontTx/>
              <a:buChar char="-"/>
            </a:pPr>
            <a:r>
              <a:rPr lang="hr-HR" sz="2400" dirty="0"/>
              <a:t>javljaju se dva podtipa tople vlažne klime</a:t>
            </a:r>
          </a:p>
          <a:p>
            <a:pPr marL="800100" lvl="1" indent="-342900">
              <a:buAutoNum type="alphaLcParenR"/>
            </a:pPr>
            <a:r>
              <a:rPr lang="hr-HR" sz="2400" dirty="0"/>
              <a:t>Umjereno topla vlažna klima sa vrućim ljetima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r-HR" sz="2400" dirty="0"/>
              <a:t>	južniji dijelovi Jugoistočne Europe, dijelovi Panonske nizine i dolina rijeke Po</a:t>
            </a:r>
          </a:p>
          <a:p>
            <a:pPr lvl="1"/>
            <a:r>
              <a:rPr lang="hr-HR" sz="2400" dirty="0"/>
              <a:t>b) Umjereno topla vlažna klima sa svježim ljetima- klima bukve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r-HR" sz="2400" dirty="0"/>
              <a:t>središnji dijelovi Europe, obala Norveške i jug Islanda</a:t>
            </a:r>
          </a:p>
          <a:p>
            <a:pPr marL="285750" indent="-285750">
              <a:buFontTx/>
              <a:buChar char="-"/>
            </a:pPr>
            <a:endParaRPr lang="hr-HR" sz="2400" dirty="0"/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A384C571-98C3-43F9-9444-47BF6782D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793" y="2373790"/>
            <a:ext cx="3296696" cy="43955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5BF660E8-8997-4D79-AF28-E1EE1C9C9927}"/>
              </a:ext>
            </a:extLst>
          </p:cNvPr>
          <p:cNvSpPr txBox="1"/>
          <p:nvPr/>
        </p:nvSpPr>
        <p:spPr>
          <a:xfrm>
            <a:off x="126123" y="1434422"/>
            <a:ext cx="7346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r-H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Umjereno topla vlažna klima</a:t>
            </a:r>
          </a:p>
        </p:txBody>
      </p:sp>
      <p:sp>
        <p:nvSpPr>
          <p:cNvPr id="3" name="Oblak 2">
            <a:extLst>
              <a:ext uri="{FF2B5EF4-FFF2-40B4-BE49-F238E27FC236}">
                <a16:creationId xmlns:a16="http://schemas.microsoft.com/office/drawing/2014/main" id="{98F2F4D3-9374-4233-BACB-2A5CEBE0746F}"/>
              </a:ext>
            </a:extLst>
          </p:cNvPr>
          <p:cNvSpPr/>
          <p:nvPr/>
        </p:nvSpPr>
        <p:spPr>
          <a:xfrm>
            <a:off x="4089668" y="2411955"/>
            <a:ext cx="3678619" cy="3573518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Usporedi klimatske dijagrame </a:t>
            </a:r>
            <a:r>
              <a:rPr kumimoji="0" lang="hr-H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Bresta</a:t>
            </a: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 Budimpešta. Možeš li zaključiti gdje je smješten </a:t>
            </a:r>
            <a:r>
              <a:rPr kumimoji="0" lang="hr-H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Brest</a:t>
            </a: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941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A7ED7938-A17E-4BE7-B4D9-62390C295E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85182" y="2858813"/>
            <a:ext cx="2766849" cy="36891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ED44A9A3-457F-467D-976B-20157D5F6C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4988" y="2428807"/>
            <a:ext cx="6475412" cy="3848911"/>
          </a:xfrm>
        </p:spPr>
        <p:txBody>
          <a:bodyPr>
            <a:normAutofit lnSpcReduction="10000"/>
          </a:bodyPr>
          <a:lstStyle/>
          <a:p>
            <a:pPr marL="285750" indent="-285750">
              <a:buFontTx/>
              <a:buChar char="-"/>
            </a:pPr>
            <a:r>
              <a:rPr lang="hr-HR" sz="2400" dirty="0"/>
              <a:t>utjecaj snježno- šumske klime raste s:</a:t>
            </a:r>
          </a:p>
          <a:p>
            <a:r>
              <a:rPr lang="hr-HR" sz="2400" dirty="0"/>
              <a:t>	</a:t>
            </a:r>
            <a:r>
              <a:rPr lang="hr-HR" sz="2400" i="1" dirty="0"/>
              <a:t>porastom nadmorske visine</a:t>
            </a:r>
          </a:p>
          <a:p>
            <a:r>
              <a:rPr lang="hr-HR" sz="2400" i="1" dirty="0"/>
              <a:t>	udaljavanjem od ekvatora </a:t>
            </a:r>
          </a:p>
          <a:p>
            <a:r>
              <a:rPr lang="hr-HR" sz="2400" i="1" dirty="0"/>
              <a:t>	utjecajem </a:t>
            </a:r>
            <a:r>
              <a:rPr lang="hr-HR" sz="2400" i="1" dirty="0" err="1"/>
              <a:t>kontinentalnosti</a:t>
            </a:r>
            <a:endParaRPr lang="hr-HR" sz="2400" i="1" dirty="0"/>
          </a:p>
          <a:p>
            <a:pPr marL="285750" indent="-285750">
              <a:buFontTx/>
              <a:buChar char="-"/>
            </a:pPr>
            <a:r>
              <a:rPr lang="hr-HR" sz="2400" dirty="0"/>
              <a:t>prostire se pretežno na Skandinavskom poluotoku, istoku Europe i višim dijelovima visokih planina</a:t>
            </a:r>
          </a:p>
          <a:p>
            <a:pPr marL="285750" indent="-285750">
              <a:buFontTx/>
              <a:buChar char="-"/>
            </a:pPr>
            <a:r>
              <a:rPr lang="hr-HR" sz="2400" dirty="0"/>
              <a:t>listopadna vegetacija s porastom nadmorske visine prelazi u mješovitu i potom vazdazelenu šumu</a:t>
            </a:r>
          </a:p>
          <a:p>
            <a:pPr marL="285750" indent="-285750">
              <a:buFontTx/>
              <a:buChar char="-"/>
            </a:pPr>
            <a:endParaRPr lang="hr-HR" dirty="0"/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42ACEB3D-B53E-498D-B711-57332D94A41B}"/>
              </a:ext>
            </a:extLst>
          </p:cNvPr>
          <p:cNvSpPr txBox="1"/>
          <p:nvPr/>
        </p:nvSpPr>
        <p:spPr>
          <a:xfrm>
            <a:off x="398353" y="1513489"/>
            <a:ext cx="7073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r-H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3. Vlažna snježno- šumska klima</a:t>
            </a:r>
          </a:p>
        </p:txBody>
      </p:sp>
      <p:sp>
        <p:nvSpPr>
          <p:cNvPr id="3" name="Oblačić: strelica prema dolje 2">
            <a:extLst>
              <a:ext uri="{FF2B5EF4-FFF2-40B4-BE49-F238E27FC236}">
                <a16:creationId xmlns:a16="http://schemas.microsoft.com/office/drawing/2014/main" id="{155C8829-67B5-4A1C-9B07-18EC713C87D1}"/>
              </a:ext>
            </a:extLst>
          </p:cNvPr>
          <p:cNvSpPr/>
          <p:nvPr/>
        </p:nvSpPr>
        <p:spPr>
          <a:xfrm>
            <a:off x="8471338" y="1229710"/>
            <a:ext cx="3594538" cy="1503897"/>
          </a:xfrm>
          <a:prstGeom prst="downArrowCallou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r-H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Promotri klimatski dijagram.   U kojem godišnjem dobu ima najviše padalina?</a:t>
            </a:r>
          </a:p>
        </p:txBody>
      </p:sp>
      <p:sp>
        <p:nvSpPr>
          <p:cNvPr id="4" name="Pravokutnik: zaobljeni kutovi 3">
            <a:extLst>
              <a:ext uri="{FF2B5EF4-FFF2-40B4-BE49-F238E27FC236}">
                <a16:creationId xmlns:a16="http://schemas.microsoft.com/office/drawing/2014/main" id="{82881ECA-FFAD-4D4A-B683-77B8A01BF02A}"/>
              </a:ext>
            </a:extLst>
          </p:cNvPr>
          <p:cNvSpPr/>
          <p:nvPr/>
        </p:nvSpPr>
        <p:spPr>
          <a:xfrm>
            <a:off x="1271752" y="5108028"/>
            <a:ext cx="3867807" cy="73572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r-H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Koja se vrsta padalina javlja tijekom zimskih mjeseci?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0B47367B-1F24-4673-ACE8-FBA1E3706F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353" y="2159820"/>
            <a:ext cx="6942779" cy="46267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Pravokutnik: zaobljeni kutovi 7">
            <a:extLst>
              <a:ext uri="{FF2B5EF4-FFF2-40B4-BE49-F238E27FC236}">
                <a16:creationId xmlns:a16="http://schemas.microsoft.com/office/drawing/2014/main" id="{BEC9369A-8724-49A4-900F-C6CC9BEDDE86}"/>
              </a:ext>
            </a:extLst>
          </p:cNvPr>
          <p:cNvSpPr/>
          <p:nvPr/>
        </p:nvSpPr>
        <p:spPr>
          <a:xfrm>
            <a:off x="2322266" y="6318183"/>
            <a:ext cx="2900856" cy="343799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schemeClr val="tx1"/>
                </a:solidFill>
              </a:rPr>
              <a:t>Primjer vazdazelene šume</a:t>
            </a:r>
          </a:p>
        </p:txBody>
      </p:sp>
    </p:spTree>
    <p:extLst>
      <p:ext uri="{BB962C8B-B14F-4D97-AF65-F5344CB8AC3E}">
        <p14:creationId xmlns:p14="http://schemas.microsoft.com/office/powerpoint/2010/main" val="2002650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3433</TotalTime>
  <Words>610</Words>
  <Application>Microsoft Office PowerPoint</Application>
  <PresentationFormat>Široki zaslon</PresentationFormat>
  <Paragraphs>86</Paragraphs>
  <Slides>12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12</vt:i4>
      </vt:variant>
    </vt:vector>
  </HeadingPairs>
  <TitlesOfParts>
    <vt:vector size="16" baseType="lpstr">
      <vt:lpstr>Arial</vt:lpstr>
      <vt:lpstr>Calibri Light</vt:lpstr>
      <vt:lpstr>Calibri</vt:lpstr>
      <vt:lpstr>Office Theme</vt:lpstr>
      <vt:lpstr>Klima i vegetacija</vt:lpstr>
      <vt:lpstr>Nakon današnjeg sata moći ćete…</vt:lpstr>
      <vt:lpstr>Prisjetimo se…</vt:lpstr>
      <vt:lpstr>O čemu ovisi klima Europe</vt:lpstr>
      <vt:lpstr>  </vt:lpstr>
      <vt:lpstr>PowerPoint prezentacija</vt:lpstr>
      <vt:lpstr>1. Sredozemna klima </vt:lpstr>
      <vt:lpstr>PowerPoint prezentacija</vt:lpstr>
      <vt:lpstr>PowerPoint prezentacija</vt:lpstr>
      <vt:lpstr>PowerPoint prezentacija</vt:lpstr>
      <vt:lpstr>PowerPoint prezentacija</vt:lpstr>
      <vt:lpstr>Ponavljanje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damir vinković</cp:lastModifiedBy>
  <cp:revision>72</cp:revision>
  <dcterms:created xsi:type="dcterms:W3CDTF">2021-01-04T08:54:24Z</dcterms:created>
  <dcterms:modified xsi:type="dcterms:W3CDTF">2021-05-05T18:44:08Z</dcterms:modified>
</cp:coreProperties>
</file>